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8" r:id="rId2"/>
    <p:sldId id="270" r:id="rId3"/>
    <p:sldId id="272" r:id="rId4"/>
    <p:sldId id="302" r:id="rId5"/>
    <p:sldId id="310" r:id="rId6"/>
    <p:sldId id="304" r:id="rId7"/>
    <p:sldId id="315" r:id="rId8"/>
    <p:sldId id="311" r:id="rId9"/>
    <p:sldId id="312" r:id="rId10"/>
    <p:sldId id="313" r:id="rId11"/>
    <p:sldId id="306" r:id="rId12"/>
    <p:sldId id="309" r:id="rId13"/>
    <p:sldId id="300" r:id="rId14"/>
    <p:sldId id="316" r:id="rId15"/>
    <p:sldId id="283" r:id="rId16"/>
    <p:sldId id="277" r:id="rId17"/>
    <p:sldId id="278" r:id="rId18"/>
    <p:sldId id="2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6DA"/>
    <a:srgbClr val="1046D4"/>
    <a:srgbClr val="444E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109" d="100"/>
          <a:sy n="109" d="100"/>
        </p:scale>
        <p:origin x="108" y="216"/>
      </p:cViewPr>
      <p:guideLst/>
    </p:cSldViewPr>
  </p:slideViewPr>
  <p:notesTextViewPr>
    <p:cViewPr>
      <p:scale>
        <a:sx n="3" d="2"/>
        <a:sy n="3" d="2"/>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BDA6D-DC69-4DCE-BAF7-6763517D3376}" type="datetimeFigureOut">
              <a:rPr lang="en-US"/>
              <a:t>8/29/2024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77E94-A6AB-4E02-8E43-E89F9CF4757F}" type="slidenum">
              <a:rPr/>
              <a:t>‹#›</a:t>
            </a:fld>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6C43-988E-4257-9A1C-C162EF036D58}" type="datetimeFigureOut">
              <a:rPr lang="en-US"/>
              <a:t>8/29/2024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1D0-8E1B-49C7-849B-A28568D94497}" type="slidenum">
              <a:rPr/>
              <a:t>‹#›</a:t>
            </a:fld>
            <a:endParaRPr/>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ckinsey.com/capabilities/mckinsey-digital/our-insights/the-economic-potential-of-generative-ai-the-next-productivity-frontier"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mckinsey.com/industries/technology-media-and-telecommunications/our-insights/beyond-the-hype-capturing-the-potential-of-ai-and-gen-ai-in-tm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1</a:t>
            </a:fld>
            <a:endParaRPr lang="en-US"/>
          </a:p>
        </p:txBody>
      </p:sp>
    </p:spTree>
    <p:extLst>
      <p:ext uri="{BB962C8B-B14F-4D97-AF65-F5344CB8AC3E}">
        <p14:creationId xmlns:p14="http://schemas.microsoft.com/office/powerpoint/2010/main" val="2143067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LLMs can extract specific data points needed for tailored geospatial mapping solutions, </a:t>
            </a:r>
            <a:endParaRPr lang="en-US" i="0" dirty="0"/>
          </a:p>
        </p:txBody>
      </p:sp>
      <p:sp>
        <p:nvSpPr>
          <p:cNvPr id="4" name="Slide Number Placeholder 3"/>
          <p:cNvSpPr>
            <a:spLocks noGrp="1"/>
          </p:cNvSpPr>
          <p:nvPr>
            <p:ph type="sldNum" sz="quarter" idx="10"/>
          </p:nvPr>
        </p:nvSpPr>
        <p:spPr/>
        <p:txBody>
          <a:bodyPr/>
          <a:lstStyle/>
          <a:p>
            <a:fld id="{DED491D0-8E1B-49C7-849B-A28568D94497}" type="slidenum">
              <a:rPr lang="en-US" smtClean="0"/>
              <a:t>13</a:t>
            </a:fld>
            <a:endParaRPr lang="en-US"/>
          </a:p>
        </p:txBody>
      </p:sp>
    </p:spTree>
    <p:extLst>
      <p:ext uri="{BB962C8B-B14F-4D97-AF65-F5344CB8AC3E}">
        <p14:creationId xmlns:p14="http://schemas.microsoft.com/office/powerpoint/2010/main" val="1460356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LLMs can automatically extract tabular data from a variety of sources (e.g., PDFs, spreadsheets, web pages) without manual intervention. This automation speeds up the data collection process, especially when dealing with large datasets or multiple sources.</a:t>
            </a:r>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14</a:t>
            </a:fld>
            <a:endParaRPr lang="en-US"/>
          </a:p>
        </p:txBody>
      </p:sp>
    </p:spTree>
    <p:extLst>
      <p:ext uri="{BB962C8B-B14F-4D97-AF65-F5344CB8AC3E}">
        <p14:creationId xmlns:p14="http://schemas.microsoft.com/office/powerpoint/2010/main" val="539463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improve GeoGPT, it is essential to focus on enhancing contextual understanding, reasoning capabilities, domain-specific knowledge, and efficiency, while also addressing challenges related to bias, interpretability, adaptability, and security. By advancing in these areas, LLMs can become more powerful, reliable, and applicable across a broader range of tasks and industries.</a:t>
            </a:r>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15</a:t>
            </a:fld>
            <a:endParaRPr lang="en-US"/>
          </a:p>
        </p:txBody>
      </p:sp>
    </p:spTree>
    <p:extLst>
      <p:ext uri="{BB962C8B-B14F-4D97-AF65-F5344CB8AC3E}">
        <p14:creationId xmlns:p14="http://schemas.microsoft.com/office/powerpoint/2010/main" val="3363026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17</a:t>
            </a:fld>
            <a:endParaRPr lang="en-US"/>
          </a:p>
        </p:txBody>
      </p:sp>
    </p:spTree>
    <p:extLst>
      <p:ext uri="{BB962C8B-B14F-4D97-AF65-F5344CB8AC3E}">
        <p14:creationId xmlns:p14="http://schemas.microsoft.com/office/powerpoint/2010/main" val="3283869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More than 80% research in geoscience</a:t>
            </a:r>
            <a:r>
              <a:rPr lang="en-US" sz="1200" b="0" i="0" kern="1200" baseline="0" dirty="0" smtClean="0">
                <a:solidFill>
                  <a:schemeClr val="tx1"/>
                </a:solidFill>
                <a:effectLst/>
                <a:latin typeface="+mn-lt"/>
                <a:ea typeface="+mn-ea"/>
                <a:cs typeface="+mn-cs"/>
              </a:rPr>
              <a:t> involves the spatial component – The science of where. </a:t>
            </a:r>
            <a:r>
              <a:rPr lang="en-US" sz="1200" b="0" i="0" kern="1200" dirty="0" smtClean="0">
                <a:solidFill>
                  <a:schemeClr val="tx1"/>
                </a:solidFill>
                <a:effectLst/>
                <a:latin typeface="+mn-lt"/>
                <a:ea typeface="+mn-ea"/>
                <a:cs typeface="+mn-cs"/>
              </a:rPr>
              <a:t>The First Law of Geography, according to Waldo Tobler, is "everything is related to everything else, but near things are more related than distant things." This first law is the foundation of the fundamental concepts of spatial dependence and spatial autocorrelation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smtClean="0">
                <a:solidFill>
                  <a:srgbClr val="020202"/>
                </a:solidFill>
              </a:rPr>
              <a:t>LLM Tool Usage Has Been Successfully Applied in Various Fields to Enhance Efficiency and Accuracy:</a:t>
            </a:r>
            <a:r>
              <a:rPr lang="zh-CN" altLang="en-US" sz="1200" b="1" dirty="0" smtClean="0">
                <a:solidFill>
                  <a:srgbClr val="020202"/>
                </a:solidFill>
              </a:rPr>
              <a:t> </a:t>
            </a:r>
            <a:r>
              <a:rPr lang="en-US" altLang="zh-CN" sz="1200" dirty="0" smtClean="0">
                <a:solidFill>
                  <a:srgbClr val="020202"/>
                </a:solidFill>
              </a:rPr>
              <a:t>In finance, LLMs combine data analysis and risk management tools to provide real-time investment advice and risk assessments. In healthcare, they integrate electronic health records and medical literature to help doctors quickly analyze patient information and offer personalized treatment plans.</a:t>
            </a:r>
            <a:endParaRPr lang="zh-CN" altLang="en-US" sz="1200" dirty="0" smtClean="0">
              <a:solidFill>
                <a:srgbClr val="020202"/>
              </a:solidFill>
            </a:endParaRPr>
          </a:p>
          <a:p>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3</a:t>
            </a:fld>
            <a:endParaRPr lang="en-US"/>
          </a:p>
        </p:txBody>
      </p:sp>
    </p:spTree>
    <p:extLst>
      <p:ext uri="{BB962C8B-B14F-4D97-AF65-F5344CB8AC3E}">
        <p14:creationId xmlns:p14="http://schemas.microsoft.com/office/powerpoint/2010/main" val="925033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McKinsey research indicates that gen AI applications stand to add </a:t>
            </a:r>
            <a:r>
              <a:rPr lang="en-US" sz="1200" b="0" i="0" u="none" strike="noStrike" kern="1200" dirty="0" smtClean="0">
                <a:solidFill>
                  <a:schemeClr val="tx1"/>
                </a:solidFill>
                <a:effectLst/>
                <a:latin typeface="+mn-lt"/>
                <a:ea typeface="+mn-ea"/>
                <a:cs typeface="+mn-cs"/>
                <a:hlinkClick r:id="rId3"/>
              </a:rPr>
              <a:t>up to $4.4 trillion</a:t>
            </a:r>
            <a:r>
              <a:rPr lang="en-US" sz="1200" b="0" i="0" kern="1200" dirty="0" smtClean="0">
                <a:solidFill>
                  <a:schemeClr val="tx1"/>
                </a:solidFill>
                <a:effectLst/>
                <a:latin typeface="+mn-lt"/>
                <a:ea typeface="+mn-ea"/>
                <a:cs typeface="+mn-cs"/>
              </a:rPr>
              <a:t> to the global economy—annually. Indeed, it seems possible that within the next three years, anything in the technology, media, and telecommunications space not connected to AI will be considered </a:t>
            </a:r>
            <a:r>
              <a:rPr lang="en-US" sz="1200" b="0" i="0" u="none" strike="noStrike" kern="1200" dirty="0" smtClean="0">
                <a:solidFill>
                  <a:schemeClr val="tx1"/>
                </a:solidFill>
                <a:effectLst/>
                <a:latin typeface="+mn-lt"/>
                <a:ea typeface="+mn-ea"/>
                <a:cs typeface="+mn-cs"/>
                <a:hlinkClick r:id="rId4"/>
              </a:rPr>
              <a:t>obsolete or ineffective</a:t>
            </a:r>
            <a:r>
              <a:rPr lang="en-US" sz="1200" b="0" i="0" kern="1200" dirty="0" smtClean="0">
                <a:solidFill>
                  <a:schemeClr val="tx1"/>
                </a:solidFill>
                <a:effectLst/>
                <a:latin typeface="+mn-lt"/>
                <a:ea typeface="+mn-ea"/>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4</a:t>
            </a:fld>
            <a:endParaRPr lang="en-US"/>
          </a:p>
        </p:txBody>
      </p:sp>
    </p:spTree>
    <p:extLst>
      <p:ext uri="{BB962C8B-B14F-4D97-AF65-F5344CB8AC3E}">
        <p14:creationId xmlns:p14="http://schemas.microsoft.com/office/powerpoint/2010/main" val="2326706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average Nigerian student cannot</a:t>
            </a:r>
            <a:r>
              <a:rPr lang="en-US" baseline="0" dirty="0" smtClean="0"/>
              <a:t> afford a $100 dollar licensed software and more so a high end computer with good system requirements are very expensive which </a:t>
            </a:r>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5</a:t>
            </a:fld>
            <a:endParaRPr lang="en-US"/>
          </a:p>
        </p:txBody>
      </p:sp>
    </p:spTree>
    <p:extLst>
      <p:ext uri="{BB962C8B-B14F-4D97-AF65-F5344CB8AC3E}">
        <p14:creationId xmlns:p14="http://schemas.microsoft.com/office/powerpoint/2010/main" val="1494219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a:spLocks noGrp="1" noRot="1" noChangeAspect="1"/>
          </p:cNvSpPr>
          <p:nvPr>
            <p:ph type="sldImg"/>
          </p:nvPr>
        </p:nvSpPr>
        <p:spPr>
          <a:xfrm>
            <a:off x="381000" y="685800"/>
            <a:ext cx="6096000" cy="3429000"/>
          </a:xfrm>
          <a:prstGeom prst="rect">
            <a:avLst/>
          </a:prstGeom>
        </p:spPr>
        <p:txBody>
          <a:bodyPr/>
          <a:lstStyle/>
          <a:p>
            <a:endParaRPr/>
          </a:p>
        </p:txBody>
      </p:sp>
      <p:sp>
        <p:nvSpPr>
          <p:cNvPr id="594" name="Shape 594"/>
          <p:cNvSpPr>
            <a:spLocks noGrp="1"/>
          </p:cNvSpPr>
          <p:nvPr>
            <p:ph type="body" sz="quarter" idx="1"/>
          </p:nvPr>
        </p:nvSpPr>
        <p:spPr>
          <a:prstGeom prst="rect">
            <a:avLst/>
          </a:prstGeom>
        </p:spPr>
        <p:txBody>
          <a:bodyPr/>
          <a:lstStyle/>
          <a:p>
            <a:r>
              <a:rPr lang="en-US" altLang="zh-CN" dirty="0" smtClean="0"/>
              <a:t> The </a:t>
            </a:r>
            <a:r>
              <a:rPr lang="en-US" altLang="zh-CN" dirty="0"/>
              <a:t>Map Generator is a geological mapping tool developed with GeoGPT as its underlying model, utilizing the COT method to enhance traditional GIS mapping approaches through text-based interaction.</a:t>
            </a:r>
            <a:br>
              <a:rPr lang="en-US" altLang="zh-CN" dirty="0"/>
            </a:br>
            <a:r>
              <a:rPr lang="en-US" altLang="zh-CN" dirty="0"/>
              <a:t/>
            </a:r>
            <a:br>
              <a:rPr lang="en-US" altLang="zh-CN" dirty="0"/>
            </a:br>
            <a:r>
              <a:rPr lang="en-US" altLang="zh-CN" dirty="0"/>
              <a:t>Compared to traditional mapping methods, it features convenience, a low learning curve, and broad applicability.</a:t>
            </a:r>
            <a:endParaRPr dirty="0"/>
          </a:p>
        </p:txBody>
      </p:sp>
    </p:spTree>
    <p:extLst>
      <p:ext uri="{BB962C8B-B14F-4D97-AF65-F5344CB8AC3E}">
        <p14:creationId xmlns:p14="http://schemas.microsoft.com/office/powerpoint/2010/main" val="811436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a:spLocks noGrp="1" noRot="1" noChangeAspect="1"/>
          </p:cNvSpPr>
          <p:nvPr>
            <p:ph type="sldImg"/>
          </p:nvPr>
        </p:nvSpPr>
        <p:spPr>
          <a:xfrm>
            <a:off x="381000" y="685800"/>
            <a:ext cx="6096000" cy="3429000"/>
          </a:xfrm>
          <a:prstGeom prst="rect">
            <a:avLst/>
          </a:prstGeom>
        </p:spPr>
        <p:txBody>
          <a:bodyPr/>
          <a:lstStyle/>
          <a:p>
            <a:endParaRPr/>
          </a:p>
        </p:txBody>
      </p:sp>
      <p:sp>
        <p:nvSpPr>
          <p:cNvPr id="594" name="Shape 594"/>
          <p:cNvSpPr>
            <a:spLocks noGrp="1"/>
          </p:cNvSpPr>
          <p:nvPr>
            <p:ph type="body" sz="quarter" idx="1"/>
          </p:nvPr>
        </p:nvSpPr>
        <p:spPr>
          <a:prstGeom prst="rect">
            <a:avLst/>
          </a:prstGeom>
        </p:spPr>
        <p:txBody>
          <a:bodyPr/>
          <a:lstStyle/>
          <a:p>
            <a:r>
              <a:rPr lang="en-US" altLang="zh-CN" dirty="0"/>
              <a:t>The implementation of Map Generator began by drawing inspiration from the </a:t>
            </a:r>
            <a:r>
              <a:rPr lang="en-US" altLang="zh-CN" dirty="0" err="1"/>
              <a:t>MapGPT</a:t>
            </a:r>
            <a:r>
              <a:rPr lang="en-US" altLang="zh-CN" dirty="0"/>
              <a:t> team led by Professor </a:t>
            </a:r>
            <a:r>
              <a:rPr lang="en-US" altLang="zh-CN" dirty="0" err="1"/>
              <a:t>Yuwenhao</a:t>
            </a:r>
            <a:r>
              <a:rPr lang="en-US" altLang="zh-CN" dirty="0"/>
              <a:t> at Wuhan University. Building on their work, the functionality and interaction logic were further expanded, and the tool successfully supports AI-driven automatic mapping using </a:t>
            </a:r>
            <a:r>
              <a:rPr lang="en-US" altLang="zh-CN" dirty="0" err="1"/>
              <a:t>GeoGPT</a:t>
            </a:r>
            <a:r>
              <a:rPr lang="en-US" altLang="zh-CN" dirty="0"/>
              <a:t>.</a:t>
            </a:r>
            <a:br>
              <a:rPr lang="en-US" altLang="zh-CN" dirty="0"/>
            </a:br>
            <a:r>
              <a:rPr lang="en-US" altLang="zh-CN" dirty="0"/>
              <a:t/>
            </a:r>
            <a:br>
              <a:rPr lang="en-US" altLang="zh-CN" dirty="0"/>
            </a:br>
            <a:r>
              <a:rPr lang="en-US" altLang="zh-CN" dirty="0"/>
              <a:t>Currently, the tool and parameter invocation accuracy both exceed 98%.</a:t>
            </a:r>
            <a:endParaRPr dirty="0"/>
          </a:p>
        </p:txBody>
      </p:sp>
    </p:spTree>
    <p:extLst>
      <p:ext uri="{BB962C8B-B14F-4D97-AF65-F5344CB8AC3E}">
        <p14:creationId xmlns:p14="http://schemas.microsoft.com/office/powerpoint/2010/main" val="3269249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err="1" smtClean="0"/>
              <a:t>GeoGPTs</a:t>
            </a:r>
            <a:r>
              <a:rPr lang="en-US" sz="1200" dirty="0" smtClean="0"/>
              <a:t> powerful semantic understanding ability ensures that Map Generator can accurately understand user needs.</a:t>
            </a:r>
          </a:p>
          <a:p>
            <a:pPr marL="285750" indent="-285750">
              <a:buFont typeface="Arial" panose="020B0604020202020204" pitchFamily="34" charset="0"/>
              <a:buChar char="•"/>
            </a:pPr>
            <a:r>
              <a:rPr lang="en-US" sz="1200" dirty="0" smtClean="0"/>
              <a:t>It efficiently processes natural language commands to identify and apply appropriate cartographic tools for quick map creation.</a:t>
            </a:r>
          </a:p>
          <a:p>
            <a:pPr marL="285750" indent="-285750">
              <a:buFont typeface="Arial" panose="020B0604020202020204" pitchFamily="34" charset="0"/>
              <a:buChar char="•"/>
            </a:pPr>
            <a:r>
              <a:rPr lang="en-US" sz="1200" dirty="0" smtClean="0"/>
              <a:t>Supports the integration of long text commands for multiple modification units</a:t>
            </a:r>
          </a:p>
          <a:p>
            <a:pPr marL="285750" indent="-285750">
              <a:buFont typeface="Arial" panose="020B0604020202020204" pitchFamily="34" charset="0"/>
              <a:buChar char="•"/>
            </a:pPr>
            <a:r>
              <a:rPr lang="en-US" sz="1200" dirty="0" smtClean="0"/>
              <a:t>Leveraging </a:t>
            </a:r>
            <a:r>
              <a:rPr lang="en-US" sz="1200" dirty="0" err="1" smtClean="0"/>
              <a:t>GeoGPT’s</a:t>
            </a:r>
            <a:r>
              <a:rPr lang="en-US" sz="1200" dirty="0" smtClean="0"/>
              <a:t> reasoning and language generation capabilities, an automatic construction of a description about the geology has been created.</a:t>
            </a:r>
          </a:p>
          <a:p>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9</a:t>
            </a:fld>
            <a:endParaRPr lang="en-US"/>
          </a:p>
        </p:txBody>
      </p:sp>
    </p:spTree>
    <p:extLst>
      <p:ext uri="{BB962C8B-B14F-4D97-AF65-F5344CB8AC3E}">
        <p14:creationId xmlns:p14="http://schemas.microsoft.com/office/powerpoint/2010/main" val="315258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6</a:t>
            </a:r>
            <a:r>
              <a:rPr lang="en-US" baseline="0" dirty="0" smtClean="0"/>
              <a:t> prompts we were able to go from an empty looking </a:t>
            </a:r>
            <a:r>
              <a:rPr lang="en-US" baseline="0" dirty="0" err="1" smtClean="0"/>
              <a:t>shapefile</a:t>
            </a:r>
            <a:r>
              <a:rPr lang="en-US" baseline="0" dirty="0" smtClean="0"/>
              <a:t> to a geological map </a:t>
            </a:r>
            <a:endParaRPr lang="en-US" baseline="0" dirty="0" smtClean="0"/>
          </a:p>
          <a:p>
            <a:pPr marL="285750" indent="-285750">
              <a:buFont typeface="Arial" panose="020B0604020202020204" pitchFamily="34" charset="0"/>
              <a:buChar char="•"/>
            </a:pPr>
            <a:r>
              <a:rPr lang="en-US" sz="1200" dirty="0" err="1" smtClean="0"/>
              <a:t>GeoGPTs</a:t>
            </a:r>
            <a:r>
              <a:rPr lang="en-US" sz="1200" dirty="0" smtClean="0"/>
              <a:t> powerful semantic understanding ability ensures that Map Generator can accurately understand user needs.</a:t>
            </a:r>
          </a:p>
          <a:p>
            <a:pPr marL="285750" indent="-285750">
              <a:buFont typeface="Arial" panose="020B0604020202020204" pitchFamily="34" charset="0"/>
              <a:buChar char="•"/>
            </a:pPr>
            <a:r>
              <a:rPr lang="en-US" sz="1200" dirty="0" smtClean="0"/>
              <a:t>It efficiently processes natural language commands to identify and apply appropriate cartographic tools for quick map creation.</a:t>
            </a:r>
          </a:p>
          <a:p>
            <a:pPr marL="285750" indent="-285750">
              <a:buFont typeface="Arial" panose="020B0604020202020204" pitchFamily="34" charset="0"/>
              <a:buChar char="•"/>
            </a:pPr>
            <a:r>
              <a:rPr lang="en-US" sz="1200" dirty="0" smtClean="0"/>
              <a:t>Supports the integration of long text commands for multiple modification units</a:t>
            </a:r>
          </a:p>
          <a:p>
            <a:pPr marL="285750" indent="-285750">
              <a:buFont typeface="Arial" panose="020B0604020202020204" pitchFamily="34" charset="0"/>
              <a:buChar char="•"/>
            </a:pPr>
            <a:r>
              <a:rPr lang="en-US" sz="1200" dirty="0" smtClean="0"/>
              <a:t>Leveraging </a:t>
            </a:r>
            <a:r>
              <a:rPr lang="en-US" sz="1200" dirty="0" err="1" smtClean="0"/>
              <a:t>GeoGPT’s</a:t>
            </a:r>
            <a:r>
              <a:rPr lang="en-US" sz="1200" dirty="0" smtClean="0"/>
              <a:t> reasoning and language generation capabilities, an automatic construction of a description about the geology has been created.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10</a:t>
            </a:fld>
            <a:endParaRPr lang="en-US"/>
          </a:p>
        </p:txBody>
      </p:sp>
    </p:spTree>
    <p:extLst>
      <p:ext uri="{BB962C8B-B14F-4D97-AF65-F5344CB8AC3E}">
        <p14:creationId xmlns:p14="http://schemas.microsoft.com/office/powerpoint/2010/main" val="3551789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a:spLocks noGrp="1" noRot="1" noChangeAspect="1"/>
          </p:cNvSpPr>
          <p:nvPr>
            <p:ph type="sldImg"/>
          </p:nvPr>
        </p:nvSpPr>
        <p:spPr>
          <a:xfrm>
            <a:off x="381000" y="685800"/>
            <a:ext cx="6096000" cy="3429000"/>
          </a:xfrm>
          <a:prstGeom prst="rect">
            <a:avLst/>
          </a:prstGeom>
        </p:spPr>
        <p:txBody>
          <a:bodyPr/>
          <a:lstStyle/>
          <a:p>
            <a:endParaRPr/>
          </a:p>
        </p:txBody>
      </p:sp>
      <p:sp>
        <p:nvSpPr>
          <p:cNvPr id="594" name="Shape 594"/>
          <p:cNvSpPr>
            <a:spLocks noGrp="1"/>
          </p:cNvSpPr>
          <p:nvPr>
            <p:ph type="body" sz="quarter" idx="1"/>
          </p:nvPr>
        </p:nvSpPr>
        <p:spPr>
          <a:prstGeom prst="rect">
            <a:avLst/>
          </a:prstGeom>
        </p:spPr>
        <p:txBody>
          <a:bodyPr/>
          <a:lstStyle/>
          <a:p>
            <a:r>
              <a:rPr lang="en-US" altLang="zh-CN" dirty="0"/>
              <a:t>The Map Generator serves two main user groups: general researchers and professional cartographers.</a:t>
            </a:r>
            <a:br>
              <a:rPr lang="en-US" altLang="zh-CN" dirty="0"/>
            </a:br>
            <a:r>
              <a:rPr lang="en-US" altLang="zh-CN" dirty="0"/>
              <a:t/>
            </a:r>
            <a:br>
              <a:rPr lang="en-US" altLang="zh-CN" dirty="0"/>
            </a:br>
            <a:r>
              <a:rPr lang="en-US" altLang="zh-CN" dirty="0"/>
              <a:t>For general researchers, who often have limited cartographic knowledge, the tool supports the creation of maps for papers, publications, and teaching materials, offering a low learning curve.</a:t>
            </a:r>
            <a:br>
              <a:rPr lang="en-US" altLang="zh-CN" dirty="0"/>
            </a:br>
            <a:r>
              <a:rPr lang="en-US" altLang="zh-CN" dirty="0"/>
              <a:t/>
            </a:r>
            <a:br>
              <a:rPr lang="en-US" altLang="zh-CN" dirty="0"/>
            </a:br>
            <a:r>
              <a:rPr lang="en-US" altLang="zh-CN" dirty="0"/>
              <a:t>Professional cartographers, with their extensive mapping experience, can benefit from the tool by automating the "necessary, complex, and redundant" steps in the mapping process, allowing them to focus more on the core aspects of their work.</a:t>
            </a:r>
            <a:endParaRPr dirty="0"/>
          </a:p>
        </p:txBody>
      </p:sp>
    </p:spTree>
    <p:extLst>
      <p:ext uri="{BB962C8B-B14F-4D97-AF65-F5344CB8AC3E}">
        <p14:creationId xmlns:p14="http://schemas.microsoft.com/office/powerpoint/2010/main" val="3039131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832533" y="1371600"/>
            <a:ext cx="935946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2832533" y="4462272"/>
            <a:ext cx="9359467"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bwMode="black">
          <a:xfrm>
            <a:off x="3175199" y="1943842"/>
            <a:ext cx="8500062" cy="2387600"/>
          </a:xfrm>
        </p:spPr>
        <p:txBody>
          <a:bodyPr anchor="b"/>
          <a:lstStyle>
            <a:lvl1pPr algn="l">
              <a:lnSpc>
                <a:spcPct val="90000"/>
              </a:lnSpc>
              <a:defRPr sz="6000" b="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3175199" y="4538659"/>
            <a:ext cx="8500062" cy="865321"/>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8/29/2024</a:t>
            </a:fld>
            <a:endParaRPr lang="en-US" dirty="0"/>
          </a:p>
        </p:txBody>
      </p:sp>
      <p:sp>
        <p:nvSpPr>
          <p:cNvPr id="12"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13"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8/29/2024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6440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p:cNvSpPr/>
          <p:nvPr/>
        </p:nvSpPr>
        <p:spPr>
          <a:xfrm rot="5400000">
            <a:off x="8267671" y="3370131"/>
            <a:ext cx="6858000"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rot="5400000">
            <a:off x="7523375" y="2743540"/>
            <a:ext cx="6857433" cy="1371487"/>
          </a:xfrm>
          <a:prstGeom prst="rect">
            <a:avLst/>
          </a:prstGeom>
        </p:spPr>
      </p:pic>
      <p:sp>
        <p:nvSpPr>
          <p:cNvPr id="2" name="Vertical Title 1"/>
          <p:cNvSpPr>
            <a:spLocks noGrp="1"/>
          </p:cNvSpPr>
          <p:nvPr>
            <p:ph type="title" orient="vert"/>
          </p:nvPr>
        </p:nvSpPr>
        <p:spPr>
          <a:xfrm>
            <a:off x="10266348" y="462249"/>
            <a:ext cx="1370886" cy="571471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78199" y="462249"/>
            <a:ext cx="9693088" cy="57147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378199" y="6356350"/>
            <a:ext cx="1971947" cy="365125"/>
          </a:xfrm>
        </p:spPr>
        <p:txBody>
          <a:bodyPr/>
          <a:lstStyle/>
          <a:p>
            <a:fld id="{2CCFE9AC-F15C-4FA0-A6F1-298829FA691D}" type="datetimeFigureOut">
              <a:rPr lang="en-US"/>
              <a:t>8/29/2024</a:t>
            </a:fld>
            <a:endParaRPr/>
          </a:p>
        </p:txBody>
      </p:sp>
      <p:sp>
        <p:nvSpPr>
          <p:cNvPr id="5" name="Footer Placeholder 4"/>
          <p:cNvSpPr>
            <a:spLocks noGrp="1"/>
          </p:cNvSpPr>
          <p:nvPr>
            <p:ph type="ftr" sz="quarter" idx="11"/>
          </p:nvPr>
        </p:nvSpPr>
        <p:spPr>
          <a:xfrm>
            <a:off x="2382374" y="6356350"/>
            <a:ext cx="5687786" cy="365125"/>
          </a:xfrm>
        </p:spPr>
        <p:txBody>
          <a:bodyPr/>
          <a:lstStyle/>
          <a:p>
            <a:endParaRPr/>
          </a:p>
        </p:txBody>
      </p:sp>
      <p:sp>
        <p:nvSpPr>
          <p:cNvPr id="6" name="Slide Number Placeholder 5"/>
          <p:cNvSpPr>
            <a:spLocks noGrp="1"/>
          </p:cNvSpPr>
          <p:nvPr>
            <p:ph type="sldNum" sz="quarter" idx="12"/>
          </p:nvPr>
        </p:nvSpPr>
        <p:spPr>
          <a:xfrm>
            <a:off x="8102389" y="6356350"/>
            <a:ext cx="1968898" cy="365125"/>
          </a:xfrm>
        </p:spPr>
        <p:txBody>
          <a:bodyPr/>
          <a:lstStyle/>
          <a:p>
            <a:fld id="{BD266BE7-899D-4075-917F-DBDE33B6B692}" type="slidenum">
              <a:rPr/>
              <a:t>‹#›</a:t>
            </a:fld>
            <a:endParaRPr/>
          </a:p>
        </p:txBody>
      </p:sp>
    </p:spTree>
    <p:extLst>
      <p:ext uri="{BB962C8B-B14F-4D97-AF65-F5344CB8AC3E}">
        <p14:creationId xmlns:p14="http://schemas.microsoft.com/office/powerpoint/2010/main" val="30294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_标题和内容">
    <p:spTree>
      <p:nvGrpSpPr>
        <p:cNvPr id="1" name=""/>
        <p:cNvGrpSpPr/>
        <p:nvPr/>
      </p:nvGrpSpPr>
      <p:grpSpPr>
        <a:xfrm>
          <a:off x="0" y="0"/>
          <a:ext cx="0" cy="0"/>
          <a:chOff x="0" y="0"/>
          <a:chExt cx="0" cy="0"/>
        </a:xfrm>
      </p:grpSpPr>
      <p:sp>
        <p:nvSpPr>
          <p:cNvPr id="182" name="幻灯片编号"/>
          <p:cNvSpPr txBox="1">
            <a:spLocks noGrp="1"/>
          </p:cNvSpPr>
          <p:nvPr>
            <p:ph type="sldNum" sz="quarter" idx="2"/>
          </p:nvPr>
        </p:nvSpPr>
        <p:spPr>
          <a:xfrm>
            <a:off x="8463944" y="6221730"/>
            <a:ext cx="273657" cy="269241"/>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42147007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8/29/2024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02152" y="-20637"/>
            <a:ext cx="73152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3502152" y="4462272"/>
            <a:ext cx="73152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bwMode="black">
          <a:xfrm>
            <a:off x="3838015" y="658346"/>
            <a:ext cx="6597464" cy="3664417"/>
          </a:xfrm>
        </p:spPr>
        <p:txBody>
          <a:bodyPr anchor="b">
            <a:normAutofit/>
          </a:bodyPr>
          <a:lstStyle>
            <a:lvl1pPr>
              <a:lnSpc>
                <a:spcPct val="90000"/>
              </a:lnSpc>
              <a:defRPr sz="5000" b="1">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3838014" y="4589463"/>
            <a:ext cx="6597465" cy="1500187"/>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8/29/2024</a:t>
            </a:fld>
            <a:endParaRPr lang="en-US"/>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80160" y="2194560"/>
            <a:ext cx="448970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415368" y="2194560"/>
            <a:ext cx="449342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8/29/2024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280160"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80160" y="2743194"/>
            <a:ext cx="4489704" cy="3433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19088"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9088" y="2743194"/>
            <a:ext cx="4489704" cy="3433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CCFE9AC-F15C-4FA0-A6F1-298829FA691D}" type="datetimeFigureOut">
              <a:rPr lang="en-US"/>
              <a:t>8/29/2024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CCFE9AC-F15C-4FA0-A6F1-298829FA691D}" type="datetimeFigureOut">
              <a:rPr lang="en-US"/>
              <a:t>8/29/2024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FE9AC-F15C-4FA0-A6F1-298829FA691D}" type="datetimeFigureOut">
              <a:rPr lang="en-US"/>
              <a:t>8/29/2024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2"/>
          <p:cNvSpPr>
            <a:spLocks noGrp="1"/>
          </p:cNvSpPr>
          <p:nvPr>
            <p:ph type="body" sz="half" idx="2"/>
          </p:nvPr>
        </p:nvSpPr>
        <p:spPr>
          <a:xfrm>
            <a:off x="1291818" y="2465294"/>
            <a:ext cx="3834874" cy="3711669"/>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3"/>
          <p:cNvSpPr>
            <a:spLocks noGrp="1"/>
          </p:cNvSpPr>
          <p:nvPr>
            <p:ph idx="1"/>
          </p:nvPr>
        </p:nvSpPr>
        <p:spPr>
          <a:xfrm>
            <a:off x="5518897" y="2465294"/>
            <a:ext cx="5174504" cy="3711669"/>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8/29/2024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3"/>
          <p:cNvSpPr>
            <a:spLocks noGrp="1"/>
          </p:cNvSpPr>
          <p:nvPr>
            <p:ph type="body" sz="half" idx="2"/>
          </p:nvPr>
        </p:nvSpPr>
        <p:spPr>
          <a:xfrm>
            <a:off x="1291819" y="2465293"/>
            <a:ext cx="3834874" cy="3711669"/>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518896" y="1828456"/>
            <a:ext cx="5389895" cy="5029544"/>
          </a:xfrm>
        </p:spPr>
        <p:txBody>
          <a:bodyPr tIns="13716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2CCFE9AC-F15C-4FA0-A6F1-298829FA691D}" type="datetimeFigureOut">
              <a:rPr lang="en-US"/>
              <a:t>8/29/2024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347472"/>
            <a:ext cx="12188952"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bwMode="invGray">
          <a:xfrm>
            <a:off x="0" y="457200"/>
            <a:ext cx="12188952" cy="1371257"/>
          </a:xfrm>
          <a:prstGeom prst="rect">
            <a:avLst/>
          </a:prstGeom>
        </p:spPr>
      </p:pic>
      <p:sp>
        <p:nvSpPr>
          <p:cNvPr id="2" name="Title Placeholder 1"/>
          <p:cNvSpPr>
            <a:spLocks noGrp="1"/>
          </p:cNvSpPr>
          <p:nvPr>
            <p:ph type="title"/>
          </p:nvPr>
        </p:nvSpPr>
        <p:spPr bwMode="black">
          <a:xfrm>
            <a:off x="1280160" y="466343"/>
            <a:ext cx="9628632" cy="136211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280160" y="2190749"/>
            <a:ext cx="9628632" cy="39862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280160" y="6356350"/>
            <a:ext cx="1971947" cy="365125"/>
          </a:xfrm>
          <a:prstGeom prst="rect">
            <a:avLst/>
          </a:prstGeom>
        </p:spPr>
        <p:txBody>
          <a:bodyPr vert="horz" lIns="91440" tIns="45720" rIns="91440" bIns="45720" rtlCol="0" anchor="ctr"/>
          <a:lstStyle>
            <a:lvl1pPr algn="l">
              <a:defRPr sz="1200" baseline="0">
                <a:solidFill>
                  <a:schemeClr val="tx1"/>
                </a:solidFill>
              </a:defRPr>
            </a:lvl1pPr>
          </a:lstStyle>
          <a:p>
            <a:fld id="{2CCFE9AC-F15C-4FA0-A6F1-298829FA691D}" type="datetimeFigureOut">
              <a:rPr lang="en-US" smtClean="0"/>
              <a:pPr/>
              <a:t>8/29/2024</a:t>
            </a:fld>
            <a:endParaRPr lang="en-US" dirty="0"/>
          </a:p>
        </p:txBody>
      </p:sp>
      <p:sp>
        <p:nvSpPr>
          <p:cNvPr id="5" name="Footer Placeholder 4"/>
          <p:cNvSpPr>
            <a:spLocks noGrp="1"/>
          </p:cNvSpPr>
          <p:nvPr>
            <p:ph type="ftr" sz="quarter" idx="3"/>
          </p:nvPr>
        </p:nvSpPr>
        <p:spPr>
          <a:xfrm>
            <a:off x="3252107" y="6356350"/>
            <a:ext cx="5687786" cy="365125"/>
          </a:xfrm>
          <a:prstGeom prst="rect">
            <a:avLst/>
          </a:prstGeom>
        </p:spPr>
        <p:txBody>
          <a:bodyPr vert="horz" lIns="91440" tIns="45720" rIns="91440" bIns="45720" rtlCol="0" anchor="ctr"/>
          <a:lstStyle>
            <a:lvl1pPr algn="ctr">
              <a:defRPr sz="1200" baseline="0">
                <a:solidFill>
                  <a:schemeClr val="tx1"/>
                </a:solidFill>
              </a:defRPr>
            </a:lvl1pPr>
          </a:lstStyle>
          <a:p>
            <a:endParaRPr lang="en-US"/>
          </a:p>
        </p:txBody>
      </p:sp>
      <p:sp>
        <p:nvSpPr>
          <p:cNvPr id="6" name="Slide Number Placeholder 5"/>
          <p:cNvSpPr>
            <a:spLocks noGrp="1"/>
          </p:cNvSpPr>
          <p:nvPr>
            <p:ph type="sldNum" sz="quarter" idx="4"/>
          </p:nvPr>
        </p:nvSpPr>
        <p:spPr>
          <a:xfrm>
            <a:off x="8939894" y="6356350"/>
            <a:ext cx="1968898" cy="365125"/>
          </a:xfrm>
          <a:prstGeom prst="rect">
            <a:avLst/>
          </a:prstGeom>
        </p:spPr>
        <p:txBody>
          <a:bodyPr vert="horz" lIns="91440" tIns="45720" rIns="91440" bIns="45720" rtlCol="0" anchor="ctr"/>
          <a:lstStyle>
            <a:lvl1pPr algn="r">
              <a:defRPr sz="1200" baseline="0">
                <a:solidFill>
                  <a:schemeClr val="tx1"/>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5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hyperlink" Target="https://www.mckinsey.com/capabilities/quantumblack/our-insights/the-state-of-a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Large Language Models </a:t>
            </a:r>
            <a:r>
              <a:rPr lang="en-US" dirty="0" smtClean="0"/>
              <a:t>For Map </a:t>
            </a:r>
            <a:r>
              <a:rPr lang="en-US" dirty="0" smtClean="0"/>
              <a:t>Generation: </a:t>
            </a:r>
            <a:r>
              <a:rPr lang="en-US" dirty="0" smtClean="0"/>
              <a:t>Nigerian Geoscience</a:t>
            </a:r>
            <a:endParaRPr lang="en-US" dirty="0"/>
          </a:p>
        </p:txBody>
      </p:sp>
      <p:sp>
        <p:nvSpPr>
          <p:cNvPr id="3" name="Subtitle 2"/>
          <p:cNvSpPr>
            <a:spLocks noGrp="1"/>
          </p:cNvSpPr>
          <p:nvPr>
            <p:ph type="subTitle" idx="1"/>
          </p:nvPr>
        </p:nvSpPr>
        <p:spPr/>
        <p:txBody>
          <a:bodyPr>
            <a:normAutofit fontScale="85000" lnSpcReduction="20000"/>
          </a:bodyPr>
          <a:lstStyle/>
          <a:p>
            <a:r>
              <a:rPr lang="en-US" dirty="0"/>
              <a:t>Shadrach S. </a:t>
            </a:r>
            <a:r>
              <a:rPr lang="en-US" dirty="0" smtClean="0"/>
              <a:t>Sheriff &amp; </a:t>
            </a:r>
            <a:r>
              <a:rPr lang="en-US" dirty="0" err="1" smtClean="0"/>
              <a:t>GeoGPT</a:t>
            </a:r>
            <a:r>
              <a:rPr lang="en-US" dirty="0" smtClean="0"/>
              <a:t> Team, Zhejiang Lab</a:t>
            </a:r>
          </a:p>
          <a:p>
            <a:r>
              <a:rPr lang="en-US" dirty="0" smtClean="0"/>
              <a:t>GIS Analyst</a:t>
            </a:r>
          </a:p>
          <a:p>
            <a:r>
              <a:rPr lang="en-US" dirty="0" smtClean="0"/>
              <a:t>DMW LOVOL Engineering Ltd. Lagos, Nigeria</a:t>
            </a:r>
            <a:endParaRPr lang="en-US" dirty="0"/>
          </a:p>
        </p:txBody>
      </p:sp>
      <p:sp>
        <p:nvSpPr>
          <p:cNvPr id="4" name="Subtitle 2">
            <a:extLst>
              <a:ext uri="{FF2B5EF4-FFF2-40B4-BE49-F238E27FC236}">
                <a16:creationId xmlns:a16="http://schemas.microsoft.com/office/drawing/2014/main" id="{17EDF008-051C-4147-8968-98960D34AAAB}"/>
              </a:ext>
            </a:extLst>
          </p:cNvPr>
          <p:cNvSpPr txBox="1">
            <a:spLocks/>
          </p:cNvSpPr>
          <p:nvPr/>
        </p:nvSpPr>
        <p:spPr>
          <a:xfrm>
            <a:off x="9833174" y="6348409"/>
            <a:ext cx="2358826" cy="50959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Wingdings" panose="05000000000000000000" pitchFamily="2" charset="2"/>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3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3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0"/>
              </a:spcBef>
              <a:buFont typeface="Wingdings" panose="05000000000000000000" pitchFamily="2" charset="2"/>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0"/>
              </a:spcBef>
              <a:buFont typeface="Wingdings" panose="05000000000000000000" pitchFamily="2" charset="2"/>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0"/>
              </a:spcBef>
              <a:buFont typeface="Wingdings" panose="05000000000000000000" pitchFamily="2" charset="2"/>
              <a:buNone/>
              <a:defRPr sz="1600" kern="1200">
                <a:solidFill>
                  <a:schemeClr val="tx1"/>
                </a:solidFill>
                <a:latin typeface="+mn-lt"/>
                <a:ea typeface="+mn-ea"/>
                <a:cs typeface="+mn-cs"/>
              </a:defRPr>
            </a:lvl9pPr>
          </a:lstStyle>
          <a:p>
            <a:r>
              <a:rPr lang="en-US" dirty="0">
                <a:solidFill>
                  <a:schemeClr val="bg2"/>
                </a:solidFill>
              </a:rPr>
              <a:t>30</a:t>
            </a:r>
            <a:r>
              <a:rPr lang="en-US" baseline="30000" dirty="0">
                <a:solidFill>
                  <a:schemeClr val="bg2"/>
                </a:solidFill>
              </a:rPr>
              <a:t>th</a:t>
            </a:r>
            <a:r>
              <a:rPr lang="en-US" dirty="0">
                <a:solidFill>
                  <a:schemeClr val="bg2"/>
                </a:solidFill>
              </a:rPr>
              <a:t> August 2024</a:t>
            </a:r>
          </a:p>
        </p:txBody>
      </p:sp>
      <p:sp>
        <p:nvSpPr>
          <p:cNvPr id="5" name="TextBox 4"/>
          <p:cNvSpPr txBox="1"/>
          <p:nvPr/>
        </p:nvSpPr>
        <p:spPr>
          <a:xfrm>
            <a:off x="1684553" y="205077"/>
            <a:ext cx="8959275" cy="584775"/>
          </a:xfrm>
          <a:prstGeom prst="rect">
            <a:avLst/>
          </a:prstGeom>
          <a:noFill/>
        </p:spPr>
        <p:txBody>
          <a:bodyPr wrap="square" rtlCol="0">
            <a:spAutoFit/>
          </a:bodyPr>
          <a:lstStyle/>
          <a:p>
            <a:r>
              <a:rPr lang="en-US" sz="3200" dirty="0" smtClean="0">
                <a:solidFill>
                  <a:schemeClr val="bg2"/>
                </a:solidFill>
              </a:rPr>
              <a:t>International Geological Congress (IGC) Busan, Korea</a:t>
            </a:r>
            <a:endParaRPr lang="en-US" sz="3200" dirty="0">
              <a:solidFill>
                <a:schemeClr val="bg2"/>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289" t="22562" r="16225" b="27584"/>
          <a:stretch/>
        </p:blipFill>
        <p:spPr>
          <a:xfrm>
            <a:off x="10714184" y="148207"/>
            <a:ext cx="1249983" cy="61264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54" y="151255"/>
            <a:ext cx="1381125" cy="609600"/>
          </a:xfrm>
          <a:prstGeom prst="rect">
            <a:avLst/>
          </a:prstGeom>
          <a:solidFill>
            <a:schemeClr val="bg1"/>
          </a:solidFill>
        </p:spPr>
      </p:pic>
    </p:spTree>
    <p:extLst>
      <p:ext uri="{BB962C8B-B14F-4D97-AF65-F5344CB8AC3E}">
        <p14:creationId xmlns:p14="http://schemas.microsoft.com/office/powerpoint/2010/main" val="17326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smtClean="0"/>
              <a:t>Map Generator – Final Output</a:t>
            </a:r>
            <a:endParaRPr lang="en-US" dirty="0"/>
          </a:p>
        </p:txBody>
      </p:sp>
      <p:sp>
        <p:nvSpPr>
          <p:cNvPr id="10" name="Text Placeholder 9"/>
          <p:cNvSpPr>
            <a:spLocks noGrp="1"/>
          </p:cNvSpPr>
          <p:nvPr>
            <p:ph type="body" sz="half" idx="2"/>
          </p:nvPr>
        </p:nvSpPr>
        <p:spPr>
          <a:xfrm>
            <a:off x="1291817" y="2465294"/>
            <a:ext cx="4152637" cy="4019396"/>
          </a:xfrm>
        </p:spPr>
        <p:txBody>
          <a:bodyPr>
            <a:normAutofit fontScale="62500" lnSpcReduction="20000"/>
          </a:bodyPr>
          <a:lstStyle/>
          <a:p>
            <a:pPr marL="342900" indent="-342900">
              <a:buFont typeface="Arial" panose="020B0604020202020204" pitchFamily="34" charset="0"/>
              <a:buChar char="•"/>
            </a:pPr>
            <a:r>
              <a:rPr lang="en-US" dirty="0" smtClean="0"/>
              <a:t>I </a:t>
            </a:r>
            <a:r>
              <a:rPr lang="en-US" dirty="0"/>
              <a:t>want to set the background maps as terrain </a:t>
            </a:r>
            <a:r>
              <a:rPr lang="en-US" dirty="0" smtClean="0"/>
              <a:t>map</a:t>
            </a:r>
          </a:p>
          <a:p>
            <a:pPr marL="342900" indent="-342900">
              <a:buFont typeface="Arial" panose="020B0604020202020204" pitchFamily="34" charset="0"/>
              <a:buChar char="•"/>
            </a:pPr>
            <a:r>
              <a:rPr lang="en-US" dirty="0" smtClean="0"/>
              <a:t>Modify </a:t>
            </a:r>
            <a:r>
              <a:rPr lang="en-US" dirty="0"/>
              <a:t>the color ramp of the polygon features based on the NAME field by the selection</a:t>
            </a:r>
            <a:r>
              <a:rPr lang="en-US" dirty="0" smtClean="0"/>
              <a:t>.</a:t>
            </a:r>
          </a:p>
          <a:p>
            <a:pPr marL="342900" indent="-342900">
              <a:buFont typeface="Arial" panose="020B0604020202020204" pitchFamily="34" charset="0"/>
              <a:buChar char="•"/>
            </a:pPr>
            <a:r>
              <a:rPr lang="en-US" dirty="0"/>
              <a:t>For </a:t>
            </a:r>
            <a:r>
              <a:rPr lang="en-US" dirty="0" err="1"/>
              <a:t>LineFeatures</a:t>
            </a:r>
            <a:r>
              <a:rPr lang="en-US" dirty="0"/>
              <a:t> please set the line width to 3, style as a dashed line and color as </a:t>
            </a:r>
            <a:r>
              <a:rPr lang="en-US" dirty="0" smtClean="0"/>
              <a:t>grey</a:t>
            </a:r>
          </a:p>
          <a:p>
            <a:pPr marL="342900" indent="-342900">
              <a:buFont typeface="Arial" panose="020B0604020202020204" pitchFamily="34" charset="0"/>
              <a:buChar char="•"/>
            </a:pPr>
            <a:r>
              <a:rPr lang="en-US" dirty="0"/>
              <a:t>For the grid lines set their interval to 1 degrees with a width of 2px and grid style to dash, color is </a:t>
            </a:r>
            <a:r>
              <a:rPr lang="en-US" dirty="0" err="1" smtClean="0"/>
              <a:t>lightblue</a:t>
            </a:r>
            <a:endParaRPr lang="en-US" dirty="0" smtClean="0"/>
          </a:p>
          <a:p>
            <a:pPr marL="342900" indent="-342900">
              <a:buFont typeface="Arial" panose="020B0604020202020204" pitchFamily="34" charset="0"/>
              <a:buChar char="•"/>
            </a:pPr>
            <a:r>
              <a:rPr lang="en-US" dirty="0"/>
              <a:t>Please set the legend title to 'Map Legend' with its font size to </a:t>
            </a:r>
            <a:r>
              <a:rPr lang="en-US" dirty="0" smtClean="0"/>
              <a:t>25pt</a:t>
            </a:r>
          </a:p>
          <a:p>
            <a:pPr marL="342900" indent="-342900">
              <a:buFont typeface="Arial" panose="020B0604020202020204" pitchFamily="34" charset="0"/>
              <a:buChar char="•"/>
            </a:pPr>
            <a:r>
              <a:rPr lang="en-US" altLang="zh-CN" dirty="0"/>
              <a:t>Please change map title to 'Geological Map of Taraba, Nigeria' with its font size to 30pt, title color is dark brown. Please write a 170 summary of the geology of Taraba, Nigeria and set it as the map's annotation, with font size to 24pt</a:t>
            </a:r>
            <a:r>
              <a:rPr lang="en-US" altLang="zh-CN" dirty="0" smtClean="0"/>
              <a:t>.</a:t>
            </a:r>
            <a:endParaRPr lang="en-US" dirty="0" smtClean="0"/>
          </a:p>
        </p:txBody>
      </p:sp>
      <p:pic>
        <p:nvPicPr>
          <p:cNvPr id="11" name="Content Placeholder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87935" y="2262020"/>
            <a:ext cx="5823764" cy="4118216"/>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55" y="537800"/>
            <a:ext cx="948268" cy="418546"/>
          </a:xfrm>
          <a:prstGeom prst="rect">
            <a:avLst/>
          </a:prstGeom>
          <a:solidFill>
            <a:schemeClr val="bg1"/>
          </a:solidFill>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0289" t="22562" r="16225" b="27584"/>
          <a:stretch/>
        </p:blipFill>
        <p:spPr>
          <a:xfrm>
            <a:off x="11268088" y="567656"/>
            <a:ext cx="803669" cy="393898"/>
          </a:xfrm>
          <a:prstGeom prst="rect">
            <a:avLst/>
          </a:prstGeom>
        </p:spPr>
      </p:pic>
    </p:spTree>
    <p:extLst>
      <p:ext uri="{BB962C8B-B14F-4D97-AF65-F5344CB8AC3E}">
        <p14:creationId xmlns:p14="http://schemas.microsoft.com/office/powerpoint/2010/main" val="105241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椭圆 12"/>
          <p:cNvSpPr/>
          <p:nvPr/>
        </p:nvSpPr>
        <p:spPr>
          <a:xfrm>
            <a:off x="3022600" y="1219200"/>
            <a:ext cx="914400" cy="914400"/>
          </a:xfrm>
          <a:prstGeom prst="ellipse">
            <a:avLst/>
          </a:prstGeom>
          <a:solidFill>
            <a:srgbClr val="1D71E6"/>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5" name="矩形 66"/>
          <p:cNvSpPr/>
          <p:nvPr/>
        </p:nvSpPr>
        <p:spPr>
          <a:xfrm rot="10800000" flipH="1" flipV="1">
            <a:off x="282823" y="304241"/>
            <a:ext cx="62327" cy="432001"/>
          </a:xfrm>
          <a:prstGeom prst="rect">
            <a:avLst/>
          </a:prstGeom>
          <a:solidFill>
            <a:srgbClr val="1C71E6"/>
          </a:solidFill>
          <a:ln w="12700">
            <a:miter lim="400000"/>
          </a:ln>
        </p:spPr>
        <p:txBody>
          <a:bodyPr lIns="45719" rIns="45719" anchor="ctr"/>
          <a:lstStyle/>
          <a:p>
            <a:pPr algn="ctr">
              <a:defRPr sz="900">
                <a:solidFill>
                  <a:srgbClr val="FFFFFF"/>
                </a:solidFill>
              </a:defRPr>
            </a:pPr>
            <a:endParaRPr/>
          </a:p>
        </p:txBody>
      </p:sp>
      <p:cxnSp>
        <p:nvCxnSpPr>
          <p:cNvPr id="12" name="直线连接符 24"/>
          <p:cNvCxnSpPr/>
          <p:nvPr/>
        </p:nvCxnSpPr>
        <p:spPr>
          <a:xfrm>
            <a:off x="6203081" y="1448016"/>
            <a:ext cx="0" cy="4104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1500" y="1282700"/>
            <a:ext cx="723900" cy="723900"/>
          </a:xfrm>
          <a:prstGeom prst="rect">
            <a:avLst/>
          </a:prstGeom>
        </p:spPr>
      </p:pic>
      <p:sp>
        <p:nvSpPr>
          <p:cNvPr id="16" name="椭圆 15"/>
          <p:cNvSpPr/>
          <p:nvPr/>
        </p:nvSpPr>
        <p:spPr>
          <a:xfrm>
            <a:off x="8572500" y="1231900"/>
            <a:ext cx="914400" cy="914400"/>
          </a:xfrm>
          <a:prstGeom prst="ellipse">
            <a:avLst/>
          </a:prstGeom>
          <a:solidFill>
            <a:srgbClr val="1D71E6"/>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674100" y="1320800"/>
            <a:ext cx="723900" cy="723900"/>
          </a:xfrm>
          <a:prstGeom prst="rect">
            <a:avLst/>
          </a:prstGeom>
        </p:spPr>
      </p:pic>
      <p:sp>
        <p:nvSpPr>
          <p:cNvPr id="18" name="文本框 17"/>
          <p:cNvSpPr txBox="1"/>
          <p:nvPr/>
        </p:nvSpPr>
        <p:spPr>
          <a:xfrm>
            <a:off x="1841196" y="2191174"/>
            <a:ext cx="3287695" cy="400110"/>
          </a:xfrm>
          <a:prstGeom prst="rect">
            <a:avLst/>
          </a:prstGeom>
          <a:noFill/>
        </p:spPr>
        <p:txBody>
          <a:bodyPr wrap="none" rtlCol="0" anchor="ctr" anchorCtr="0">
            <a:spAutoFit/>
          </a:bodyPr>
          <a:lstStyle/>
          <a:p>
            <a:pPr algn="ctr">
              <a:lnSpc>
                <a:spcPct val="100000"/>
              </a:lnSpc>
            </a:pPr>
            <a:r>
              <a:rPr kumimoji="1" lang="en-US" altLang="zh-CN" sz="2000" b="1" dirty="0">
                <a:solidFill>
                  <a:srgbClr val="020202"/>
                </a:solidFill>
                <a:latin typeface="微软雅黑" charset="-122"/>
                <a:ea typeface="微软雅黑" charset="-122"/>
              </a:rPr>
              <a:t>For General Researchers</a:t>
            </a:r>
            <a:endParaRPr kumimoji="1" lang="zh-CN" altLang="en-US" sz="2000" b="1" dirty="0">
              <a:solidFill>
                <a:srgbClr val="020202"/>
              </a:solidFill>
              <a:latin typeface="微软雅黑" charset="-122"/>
              <a:ea typeface="微软雅黑" charset="-122"/>
            </a:endParaRPr>
          </a:p>
        </p:txBody>
      </p:sp>
      <p:sp>
        <p:nvSpPr>
          <p:cNvPr id="19" name="文本框 18"/>
          <p:cNvSpPr txBox="1"/>
          <p:nvPr/>
        </p:nvSpPr>
        <p:spPr>
          <a:xfrm>
            <a:off x="6905865" y="2229274"/>
            <a:ext cx="4198072" cy="400110"/>
          </a:xfrm>
          <a:prstGeom prst="rect">
            <a:avLst/>
          </a:prstGeom>
          <a:noFill/>
        </p:spPr>
        <p:txBody>
          <a:bodyPr wrap="none" rtlCol="0" anchor="ctr" anchorCtr="0">
            <a:spAutoFit/>
          </a:bodyPr>
          <a:lstStyle/>
          <a:p>
            <a:pPr algn="ctr">
              <a:lnSpc>
                <a:spcPct val="100000"/>
              </a:lnSpc>
            </a:pPr>
            <a:r>
              <a:rPr kumimoji="1" lang="en-US" altLang="zh-CN" sz="2000" b="1" dirty="0">
                <a:solidFill>
                  <a:srgbClr val="020202"/>
                </a:solidFill>
                <a:latin typeface="微软雅黑" charset="-122"/>
                <a:ea typeface="微软雅黑" charset="-122"/>
              </a:rPr>
              <a:t>For Professional Cartographers</a:t>
            </a:r>
            <a:endParaRPr kumimoji="1" lang="zh-CN" altLang="en-US" sz="2000" b="1" dirty="0">
              <a:solidFill>
                <a:srgbClr val="020202"/>
              </a:solidFill>
              <a:latin typeface="微软雅黑" charset="-122"/>
              <a:ea typeface="微软雅黑" charset="-122"/>
            </a:endParaRPr>
          </a:p>
        </p:txBody>
      </p:sp>
      <p:sp>
        <p:nvSpPr>
          <p:cNvPr id="20" name="ïsḷîdé"/>
          <p:cNvSpPr txBox="1"/>
          <p:nvPr/>
        </p:nvSpPr>
        <p:spPr>
          <a:xfrm>
            <a:off x="345150" y="2837576"/>
            <a:ext cx="5653829" cy="282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algn="ctr">
              <a:lnSpc>
                <a:spcPct val="150000"/>
              </a:lnSpc>
              <a:defRPr sz="1100"/>
            </a:lvl1pPr>
          </a:lstStyle>
          <a:p>
            <a:pPr algn="l">
              <a:lnSpc>
                <a:spcPct val="160000"/>
              </a:lnSpc>
            </a:pPr>
            <a:r>
              <a:rPr lang="en-US" altLang="zh-CN" sz="1600" dirty="0">
                <a:solidFill>
                  <a:srgbClr val="020202"/>
                </a:solidFill>
                <a:latin typeface="微软雅黑" charset="0"/>
                <a:ea typeface="微软雅黑" charset="0"/>
                <a:cs typeface="微软雅黑" charset="0"/>
              </a:rPr>
              <a:t>No additional cartographic knowledge required; maps can be generated quickly. </a:t>
            </a:r>
          </a:p>
          <a:p>
            <a:pPr algn="l">
              <a:lnSpc>
                <a:spcPct val="160000"/>
              </a:lnSpc>
            </a:pPr>
            <a:endParaRPr lang="en-US" altLang="zh-CN" sz="800" dirty="0">
              <a:solidFill>
                <a:srgbClr val="020202"/>
              </a:solidFill>
              <a:latin typeface="微软雅黑" charset="0"/>
              <a:ea typeface="微软雅黑" charset="0"/>
              <a:cs typeface="微软雅黑" charset="0"/>
            </a:endParaRPr>
          </a:p>
          <a:p>
            <a:pPr marL="285750" indent="-285750" algn="l">
              <a:lnSpc>
                <a:spcPct val="160000"/>
              </a:lnSpc>
              <a:buFont typeface="Arial" panose="020B0604020202020204" pitchFamily="34" charset="0"/>
              <a:buChar char="•"/>
            </a:pPr>
            <a:r>
              <a:rPr lang="en-US" altLang="zh-CN" sz="1600" dirty="0">
                <a:solidFill>
                  <a:srgbClr val="020202"/>
                </a:solidFill>
                <a:latin typeface="微软雅黑" charset="0"/>
                <a:ea typeface="微软雅黑" charset="0"/>
                <a:cs typeface="微软雅黑" charset="0"/>
              </a:rPr>
              <a:t>Teaching Aid: Supports geography course instruction</a:t>
            </a:r>
          </a:p>
          <a:p>
            <a:pPr marL="285750" indent="-285750" algn="l">
              <a:lnSpc>
                <a:spcPct val="160000"/>
              </a:lnSpc>
              <a:buFont typeface="Arial" panose="020B0604020202020204" pitchFamily="34" charset="0"/>
              <a:buChar char="•"/>
            </a:pPr>
            <a:r>
              <a:rPr lang="en-US" altLang="zh-CN" sz="1600" dirty="0">
                <a:solidFill>
                  <a:srgbClr val="020202"/>
                </a:solidFill>
                <a:latin typeface="微软雅黑" charset="0"/>
                <a:ea typeface="微软雅黑" charset="0"/>
              </a:rPr>
              <a:t>Paper Illustrations: Visualizes research areas</a:t>
            </a:r>
          </a:p>
          <a:p>
            <a:pPr marL="285750" indent="-285750" algn="l">
              <a:lnSpc>
                <a:spcPct val="160000"/>
              </a:lnSpc>
              <a:buFont typeface="Arial" panose="020B0604020202020204" pitchFamily="34" charset="0"/>
              <a:buChar char="•"/>
            </a:pPr>
            <a:r>
              <a:rPr lang="en-US" altLang="zh-CN" sz="1600" dirty="0">
                <a:solidFill>
                  <a:srgbClr val="020202"/>
                </a:solidFill>
                <a:latin typeface="微软雅黑" charset="0"/>
                <a:ea typeface="微软雅黑" charset="0"/>
              </a:rPr>
              <a:t>Academic Presentations: Displays data distribution</a:t>
            </a:r>
          </a:p>
        </p:txBody>
      </p:sp>
      <p:sp>
        <p:nvSpPr>
          <p:cNvPr id="21" name="ïsḷîdé"/>
          <p:cNvSpPr txBox="1"/>
          <p:nvPr/>
        </p:nvSpPr>
        <p:spPr>
          <a:xfrm>
            <a:off x="6407184" y="2913776"/>
            <a:ext cx="5487511" cy="282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algn="ctr">
              <a:lnSpc>
                <a:spcPct val="150000"/>
              </a:lnSpc>
              <a:defRPr sz="1100"/>
            </a:lvl1pPr>
          </a:lstStyle>
          <a:p>
            <a:pPr marL="285750" indent="-285750" algn="l">
              <a:lnSpc>
                <a:spcPct val="160000"/>
              </a:lnSpc>
              <a:buFont typeface="Arial" panose="020B0604020202020204" pitchFamily="34" charset="0"/>
              <a:buChar char="•"/>
            </a:pPr>
            <a:r>
              <a:rPr lang="en-US" altLang="zh-CN" sz="1600" dirty="0">
                <a:solidFill>
                  <a:srgbClr val="020202"/>
                </a:solidFill>
                <a:latin typeface="微软雅黑" charset="0"/>
                <a:ea typeface="微软雅黑" charset="0"/>
                <a:cs typeface="微软雅黑" charset="0"/>
              </a:rPr>
              <a:t>Automatic Initialization: Quickly design map prototypes</a:t>
            </a:r>
          </a:p>
          <a:p>
            <a:pPr marL="285750" indent="-285750" algn="l">
              <a:lnSpc>
                <a:spcPct val="160000"/>
              </a:lnSpc>
              <a:buFont typeface="Arial" panose="020B0604020202020204" pitchFamily="34" charset="0"/>
              <a:buChar char="•"/>
            </a:pPr>
            <a:r>
              <a:rPr lang="en-US" altLang="zh-CN" sz="1600" dirty="0">
                <a:solidFill>
                  <a:srgbClr val="020202"/>
                </a:solidFill>
                <a:latin typeface="微软雅黑" charset="0"/>
                <a:ea typeface="微软雅黑" charset="0"/>
                <a:cs typeface="微软雅黑" charset="0"/>
              </a:rPr>
              <a:t>Streamlined Operations: Simplify complex workflows and enhance mapping efficiency</a:t>
            </a:r>
          </a:p>
          <a:p>
            <a:pPr marL="285750" indent="-285750" algn="l">
              <a:lnSpc>
                <a:spcPct val="160000"/>
              </a:lnSpc>
              <a:buFont typeface="Arial" panose="020B0604020202020204" pitchFamily="34" charset="0"/>
              <a:buChar char="•"/>
            </a:pPr>
            <a:r>
              <a:rPr lang="en-US" altLang="zh-CN" sz="1600" dirty="0">
                <a:solidFill>
                  <a:srgbClr val="020202"/>
                </a:solidFill>
                <a:latin typeface="微软雅黑" charset="0"/>
                <a:ea typeface="微软雅黑" charset="0"/>
                <a:cs typeface="微软雅黑" charset="0"/>
              </a:rPr>
              <a:t>Reduced Difficulty: Focus more on core research by lowering mapping complexity</a:t>
            </a:r>
            <a:endParaRPr lang="en-US" altLang="zh-CN" sz="1600" dirty="0">
              <a:solidFill>
                <a:srgbClr val="020202"/>
              </a:solidFill>
              <a:latin typeface="微软雅黑" charset="0"/>
              <a:ea typeface="微软雅黑" charset="0"/>
            </a:endParaRPr>
          </a:p>
        </p:txBody>
      </p:sp>
      <p:sp>
        <p:nvSpPr>
          <p:cNvPr id="14" name="标题 1">
            <a:extLst>
              <a:ext uri="{FF2B5EF4-FFF2-40B4-BE49-F238E27FC236}">
                <a16:creationId xmlns:a16="http://schemas.microsoft.com/office/drawing/2014/main" id="{C090D6DD-08E5-4682-A45D-5EA74A7D561A}"/>
              </a:ext>
            </a:extLst>
          </p:cNvPr>
          <p:cNvSpPr txBox="1">
            <a:spLocks/>
          </p:cNvSpPr>
          <p:nvPr/>
        </p:nvSpPr>
        <p:spPr>
          <a:xfrm>
            <a:off x="400722" y="278544"/>
            <a:ext cx="8859392" cy="540649"/>
          </a:xfrm>
          <a:prstGeom prst="rect">
            <a:avLst/>
          </a:prstGeom>
        </p:spPr>
        <p:txBody>
          <a:bodyPr>
            <a:normAutofit/>
          </a:bodyPr>
          <a:lstStyle>
            <a:lvl1pPr marL="0" marR="0" indent="0" algn="l" defTabSz="1219200" rtl="0" latinLnBrk="0">
              <a:lnSpc>
                <a:spcPct val="100000"/>
              </a:lnSpc>
              <a:spcBef>
                <a:spcPts val="0"/>
              </a:spcBef>
              <a:spcAft>
                <a:spcPts val="0"/>
              </a:spcAft>
              <a:buClrTx/>
              <a:buSzTx/>
              <a:buFontTx/>
              <a:buNone/>
              <a:defRPr sz="2400" b="1" i="0" u="none" strike="noStrike" cap="none" spc="-85" baseline="0">
                <a:solidFill>
                  <a:srgbClr val="000000"/>
                </a:solidFill>
                <a:uFillTx/>
                <a:latin typeface="微软雅黑" panose="020B0503020204020204" pitchFamily="34" charset="-122"/>
                <a:ea typeface="微软雅黑" panose="020B0503020204020204" pitchFamily="34" charset="-122"/>
                <a:cs typeface="+mn-cs"/>
                <a:sym typeface="Helvetica Neue" panose="02000503000000020004"/>
              </a:defRPr>
            </a:lvl1pPr>
            <a:lvl2pPr marL="0" marR="0" indent="2286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2pPr>
            <a:lvl3pPr marL="0" marR="0" indent="4572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3pPr>
            <a:lvl4pPr marL="0" marR="0" indent="6858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4pPr>
            <a:lvl5pPr marL="0" marR="0" indent="9144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5pPr>
            <a:lvl6pPr marL="0" marR="0" indent="11430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6pPr>
            <a:lvl7pPr marL="0" marR="0" indent="13716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7pPr>
            <a:lvl8pPr marL="0" marR="0" indent="16002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8pPr>
            <a:lvl9pPr marL="0" marR="0" indent="18288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9pPr>
          </a:lstStyle>
          <a:p>
            <a:r>
              <a:rPr lang="en-US" altLang="zh-CN" dirty="0">
                <a:solidFill>
                  <a:srgbClr val="020202"/>
                </a:solidFill>
              </a:rPr>
              <a:t>Map Generator Application Potential</a:t>
            </a:r>
          </a:p>
        </p:txBody>
      </p:sp>
    </p:spTree>
    <p:extLst>
      <p:ext uri="{BB962C8B-B14F-4D97-AF65-F5344CB8AC3E}">
        <p14:creationId xmlns:p14="http://schemas.microsoft.com/office/powerpoint/2010/main" val="159327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Benefits of the Map Generator</a:t>
            </a:r>
            <a:endParaRPr lang="en-US" dirty="0"/>
          </a:p>
        </p:txBody>
      </p:sp>
      <p:sp>
        <p:nvSpPr>
          <p:cNvPr id="6" name="Content Placeholder 5"/>
          <p:cNvSpPr>
            <a:spLocks noGrp="1"/>
          </p:cNvSpPr>
          <p:nvPr>
            <p:ph idx="1"/>
          </p:nvPr>
        </p:nvSpPr>
        <p:spPr/>
        <p:txBody>
          <a:bodyPr>
            <a:normAutofit fontScale="92500" lnSpcReduction="10000"/>
          </a:bodyPr>
          <a:lstStyle/>
          <a:p>
            <a:r>
              <a:rPr lang="en-US" b="1" dirty="0" smtClean="0"/>
              <a:t>Free for all.</a:t>
            </a:r>
            <a:endParaRPr lang="en-US" b="1" dirty="0"/>
          </a:p>
          <a:p>
            <a:r>
              <a:rPr lang="en-US" b="1" dirty="0"/>
              <a:t>Cloud Computing and AI:</a:t>
            </a:r>
            <a:r>
              <a:rPr lang="en-US" dirty="0"/>
              <a:t> The integration of AI with cloud-based geospatial platforms allows for the scalable processing of </a:t>
            </a:r>
            <a:r>
              <a:rPr lang="en-US" dirty="0" smtClean="0"/>
              <a:t>maps, </a:t>
            </a:r>
            <a:r>
              <a:rPr lang="en-US" dirty="0"/>
              <a:t>making advanced geospatial analysis accessible to more users, from small </a:t>
            </a:r>
            <a:r>
              <a:rPr lang="en-US" dirty="0" smtClean="0"/>
              <a:t>individuals </a:t>
            </a:r>
            <a:r>
              <a:rPr lang="en-US" dirty="0"/>
              <a:t>to large organizations.</a:t>
            </a:r>
          </a:p>
          <a:p>
            <a:r>
              <a:rPr lang="en-US" b="1" dirty="0"/>
              <a:t>User-Friendly </a:t>
            </a:r>
            <a:r>
              <a:rPr lang="en-US" b="1" dirty="0" smtClean="0"/>
              <a:t>Interface:</a:t>
            </a:r>
            <a:r>
              <a:rPr lang="en-US" dirty="0" smtClean="0"/>
              <a:t> </a:t>
            </a:r>
            <a:r>
              <a:rPr lang="en-US" dirty="0"/>
              <a:t>AI-driven tools can simplify complex geospatial analysis, making it more accessible to non-experts through intuitive interfaces and automated insights</a:t>
            </a:r>
            <a:r>
              <a:rPr lang="en-US" dirty="0" smtClean="0"/>
              <a:t>.</a:t>
            </a:r>
          </a:p>
          <a:p>
            <a:r>
              <a:rPr lang="en-US" b="1" dirty="0" smtClean="0"/>
              <a:t>Natural </a:t>
            </a:r>
            <a:r>
              <a:rPr lang="en-US" b="1" dirty="0"/>
              <a:t>Language Queries:</a:t>
            </a:r>
            <a:r>
              <a:rPr lang="en-US" dirty="0"/>
              <a:t> </a:t>
            </a:r>
            <a:r>
              <a:rPr lang="en-US" dirty="0" smtClean="0"/>
              <a:t>Map generators </a:t>
            </a:r>
            <a:r>
              <a:rPr lang="en-US" dirty="0"/>
              <a:t>can create maps based on natural language instructions, making them more user-friendly. Users can describe what they want to see on a map, and the AI can generate it without needing detailed technical input.</a:t>
            </a:r>
          </a:p>
          <a:p>
            <a:r>
              <a:rPr lang="en-US" b="1" dirty="0"/>
              <a:t>Context-Aware Mapping:</a:t>
            </a:r>
            <a:r>
              <a:rPr lang="en-US" dirty="0"/>
              <a:t> </a:t>
            </a:r>
            <a:r>
              <a:rPr lang="en-US" dirty="0" smtClean="0"/>
              <a:t>Map Generator </a:t>
            </a:r>
            <a:r>
              <a:rPr lang="en-US" dirty="0"/>
              <a:t>can understand the context behind a query or instruction, allowing for the creation of maps that are tailored to specific </a:t>
            </a:r>
            <a:r>
              <a:rPr lang="en-US" dirty="0" smtClean="0"/>
              <a:t>needs.</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55" y="537800"/>
            <a:ext cx="948268" cy="418546"/>
          </a:xfrm>
          <a:prstGeom prst="rect">
            <a:avLst/>
          </a:prstGeom>
          <a:solidFill>
            <a:schemeClr val="bg1"/>
          </a:solidFill>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289" t="22562" r="16225" b="27584"/>
          <a:stretch/>
        </p:blipFill>
        <p:spPr>
          <a:xfrm>
            <a:off x="11268088" y="567656"/>
            <a:ext cx="803669" cy="393898"/>
          </a:xfrm>
          <a:prstGeom prst="rect">
            <a:avLst/>
          </a:prstGeom>
        </p:spPr>
      </p:pic>
    </p:spTree>
    <p:extLst>
      <p:ext uri="{BB962C8B-B14F-4D97-AF65-F5344CB8AC3E}">
        <p14:creationId xmlns:p14="http://schemas.microsoft.com/office/powerpoint/2010/main" val="80560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Georeferencing</a:t>
            </a:r>
            <a:r>
              <a:rPr lang="en-US" dirty="0" smtClean="0"/>
              <a:t> and Point Extraction</a:t>
            </a:r>
            <a:endParaRPr lang="en-US" dirty="0"/>
          </a:p>
        </p:txBody>
      </p:sp>
      <p:pic>
        <p:nvPicPr>
          <p:cNvPr id="3" name="GeoRef_PointExtractor - Made with Clipcham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21665" y="1920211"/>
            <a:ext cx="7594833" cy="4272094"/>
          </a:xfrm>
          <a:prstGeom prst="rect">
            <a:avLst/>
          </a:prstGeom>
        </p:spPr>
      </p:pic>
      <p:sp>
        <p:nvSpPr>
          <p:cNvPr id="4" name="TextBox 3"/>
          <p:cNvSpPr txBox="1"/>
          <p:nvPr/>
        </p:nvSpPr>
        <p:spPr>
          <a:xfrm>
            <a:off x="117446" y="2038525"/>
            <a:ext cx="3514987"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Automated </a:t>
            </a:r>
            <a:r>
              <a:rPr lang="en-US" sz="2400" dirty="0" err="1"/>
              <a:t>Georeferencing</a:t>
            </a:r>
            <a:endParaRPr lang="en-US" sz="2400" dirty="0"/>
          </a:p>
          <a:p>
            <a:pPr marL="285750" indent="-285750">
              <a:buFont typeface="Arial" panose="020B0604020202020204" pitchFamily="34" charset="0"/>
              <a:buChar char="•"/>
            </a:pPr>
            <a:r>
              <a:rPr lang="en-US" sz="2400" dirty="0" smtClean="0"/>
              <a:t>For further field investigation</a:t>
            </a:r>
          </a:p>
          <a:p>
            <a:pPr marL="285750" indent="-285750">
              <a:buFont typeface="Arial" panose="020B0604020202020204" pitchFamily="34" charset="0"/>
              <a:buChar char="•"/>
            </a:pPr>
            <a:r>
              <a:rPr lang="en-US" sz="2400" dirty="0" smtClean="0"/>
              <a:t>Precision mapping</a:t>
            </a:r>
          </a:p>
          <a:p>
            <a:pPr marL="285750" indent="-285750">
              <a:buFont typeface="Arial" panose="020B0604020202020204" pitchFamily="34" charset="0"/>
              <a:buChar char="•"/>
            </a:pPr>
            <a:r>
              <a:rPr lang="en-US" sz="2400" dirty="0" smtClean="0"/>
              <a:t>Literature review of study area with no prior GIS knowledge</a:t>
            </a:r>
          </a:p>
          <a:p>
            <a:pPr marL="285750" indent="-285750">
              <a:buFont typeface="Arial" panose="020B0604020202020204" pitchFamily="34" charset="0"/>
              <a:buChar char="•"/>
            </a:pPr>
            <a:r>
              <a:rPr lang="en-US" sz="2400" dirty="0" smtClean="0"/>
              <a:t>Environmental monitoring - application</a:t>
            </a:r>
            <a:endParaRPr lang="en-US" sz="2400"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55" y="537800"/>
            <a:ext cx="948268" cy="418546"/>
          </a:xfrm>
          <a:prstGeom prst="rect">
            <a:avLst/>
          </a:prstGeom>
          <a:solidFill>
            <a:schemeClr val="bg1"/>
          </a:solidFill>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10289" t="22562" r="16225" b="27584"/>
          <a:stretch/>
        </p:blipFill>
        <p:spPr>
          <a:xfrm>
            <a:off x="11268088" y="567656"/>
            <a:ext cx="803669" cy="393898"/>
          </a:xfrm>
          <a:prstGeom prst="rect">
            <a:avLst/>
          </a:prstGeom>
        </p:spPr>
      </p:pic>
    </p:spTree>
    <p:extLst>
      <p:ext uri="{BB962C8B-B14F-4D97-AF65-F5344CB8AC3E}">
        <p14:creationId xmlns:p14="http://schemas.microsoft.com/office/powerpoint/2010/main" val="56889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Other Functions - </a:t>
            </a:r>
            <a:r>
              <a:rPr lang="en-US" dirty="0" err="1" smtClean="0"/>
              <a:t>GeoGPT</a:t>
            </a:r>
            <a:endParaRPr lang="en-US" dirty="0"/>
          </a:p>
        </p:txBody>
      </p:sp>
      <p:sp>
        <p:nvSpPr>
          <p:cNvPr id="5" name="Content Placeholder 4"/>
          <p:cNvSpPr>
            <a:spLocks noGrp="1"/>
          </p:cNvSpPr>
          <p:nvPr>
            <p:ph idx="1"/>
          </p:nvPr>
        </p:nvSpPr>
        <p:spPr/>
        <p:txBody>
          <a:bodyPr>
            <a:normAutofit/>
          </a:bodyPr>
          <a:lstStyle/>
          <a:p>
            <a:r>
              <a:rPr lang="en-US" sz="2400" dirty="0" err="1" smtClean="0"/>
              <a:t>GeoGPT</a:t>
            </a:r>
            <a:r>
              <a:rPr lang="en-US" sz="2400" dirty="0" smtClean="0"/>
              <a:t> </a:t>
            </a:r>
            <a:r>
              <a:rPr lang="en-US" sz="2400" dirty="0"/>
              <a:t>can automatically extract tabular data from a variety of sources (e.g., PDFs, spreadsheets, web pages) without manual intervention. This automation speeds up the data collection process, especially when dealing with large datasets or multiple </a:t>
            </a:r>
            <a:r>
              <a:rPr lang="en-US" sz="2400" dirty="0" smtClean="0"/>
              <a:t>sources – enhancing data mining.</a:t>
            </a:r>
          </a:p>
          <a:p>
            <a:r>
              <a:rPr lang="en-US" sz="2400" dirty="0" smtClean="0"/>
              <a:t>Enhanced search and retrieval – personalized interactions</a:t>
            </a:r>
          </a:p>
          <a:p>
            <a:r>
              <a:rPr lang="en-US" sz="2400" dirty="0" smtClean="0"/>
              <a:t>Multi-round conversations – read documents</a:t>
            </a:r>
          </a:p>
          <a:p>
            <a:pPr lvl="1"/>
            <a:r>
              <a:rPr lang="en-US" sz="2400" dirty="0" smtClean="0"/>
              <a:t>Describe equations</a:t>
            </a:r>
          </a:p>
          <a:p>
            <a:pPr lvl="1"/>
            <a:r>
              <a:rPr lang="en-US" sz="2400" dirty="0" smtClean="0"/>
              <a:t>Gain insights from literature</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55" y="537800"/>
            <a:ext cx="948268" cy="418546"/>
          </a:xfrm>
          <a:prstGeom prst="rect">
            <a:avLst/>
          </a:prstGeom>
          <a:solidFill>
            <a:schemeClr val="bg1"/>
          </a:solidFill>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289" t="22562" r="16225" b="27584"/>
          <a:stretch/>
        </p:blipFill>
        <p:spPr>
          <a:xfrm>
            <a:off x="11268088" y="567656"/>
            <a:ext cx="803669" cy="393898"/>
          </a:xfrm>
          <a:prstGeom prst="rect">
            <a:avLst/>
          </a:prstGeom>
        </p:spPr>
      </p:pic>
    </p:spTree>
    <p:extLst>
      <p:ext uri="{BB962C8B-B14F-4D97-AF65-F5344CB8AC3E}">
        <p14:creationId xmlns:p14="http://schemas.microsoft.com/office/powerpoint/2010/main" val="106638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7084"/>
            <a:ext cx="12192000" cy="4990916"/>
          </a:xfrm>
          <a:prstGeom prst="rect">
            <a:avLst/>
          </a:prstGeom>
        </p:spPr>
      </p:pic>
      <p:sp>
        <p:nvSpPr>
          <p:cNvPr id="3" name="Title 2"/>
          <p:cNvSpPr>
            <a:spLocks noGrp="1"/>
          </p:cNvSpPr>
          <p:nvPr>
            <p:ph type="title"/>
          </p:nvPr>
        </p:nvSpPr>
        <p:spPr/>
        <p:txBody>
          <a:bodyPr>
            <a:normAutofit/>
          </a:bodyPr>
          <a:lstStyle/>
          <a:p>
            <a:pPr algn="ctr"/>
            <a:r>
              <a:rPr lang="en-US" sz="3200" b="1" dirty="0" smtClean="0"/>
              <a:t>How Can </a:t>
            </a:r>
            <a:r>
              <a:rPr lang="en-US" sz="3200" b="1" dirty="0" err="1" smtClean="0"/>
              <a:t>GeoGPt</a:t>
            </a:r>
            <a:r>
              <a:rPr lang="en-US" sz="3200" b="1" dirty="0" smtClean="0"/>
              <a:t> and the Map Generator Improve</a:t>
            </a:r>
            <a:endParaRPr lang="en-US" sz="3200" b="1" dirty="0"/>
          </a:p>
        </p:txBody>
      </p:sp>
      <p:sp>
        <p:nvSpPr>
          <p:cNvPr id="4" name="Content Placeholder 3"/>
          <p:cNvSpPr>
            <a:spLocks noGrp="1"/>
          </p:cNvSpPr>
          <p:nvPr>
            <p:ph idx="1"/>
          </p:nvPr>
        </p:nvSpPr>
        <p:spPr/>
        <p:txBody>
          <a:bodyPr>
            <a:normAutofit fontScale="92500" lnSpcReduction="10000"/>
          </a:bodyPr>
          <a:lstStyle/>
          <a:p>
            <a:r>
              <a:rPr lang="en-US" dirty="0" smtClean="0"/>
              <a:t>Custom </a:t>
            </a:r>
            <a:r>
              <a:rPr lang="en-US" dirty="0"/>
              <a:t>solutions with local data </a:t>
            </a:r>
            <a:r>
              <a:rPr lang="en-US" dirty="0" smtClean="0"/>
              <a:t>integration</a:t>
            </a:r>
          </a:p>
          <a:p>
            <a:r>
              <a:rPr lang="en-US" dirty="0" smtClean="0"/>
              <a:t>Enhanced features analytical features – Measurement, Clipping</a:t>
            </a:r>
          </a:p>
          <a:p>
            <a:r>
              <a:rPr lang="en-US" dirty="0"/>
              <a:t>Real-Time Learning and </a:t>
            </a:r>
            <a:r>
              <a:rPr lang="en-US" dirty="0" smtClean="0"/>
              <a:t>Adaptability</a:t>
            </a:r>
          </a:p>
          <a:p>
            <a:r>
              <a:rPr lang="en-US" dirty="0"/>
              <a:t>Better Handling of Multimodal </a:t>
            </a:r>
            <a:r>
              <a:rPr lang="en-US" dirty="0" smtClean="0"/>
              <a:t>Data – Raster </a:t>
            </a:r>
          </a:p>
          <a:p>
            <a:r>
              <a:rPr lang="en-US" dirty="0" smtClean="0"/>
              <a:t>Chain </a:t>
            </a:r>
            <a:r>
              <a:rPr lang="en-US" dirty="0"/>
              <a:t>of </a:t>
            </a:r>
            <a:r>
              <a:rPr lang="en-US" dirty="0" smtClean="0"/>
              <a:t>thought </a:t>
            </a:r>
            <a:r>
              <a:rPr lang="en-US" dirty="0"/>
              <a:t>prompting, whereby the model is encouraged to “show its work” in solving new </a:t>
            </a:r>
            <a:r>
              <a:rPr lang="en-US" dirty="0" smtClean="0"/>
              <a:t>problems</a:t>
            </a:r>
          </a:p>
          <a:p>
            <a:pPr marL="285750" indent="-285750" algn="just">
              <a:buFont typeface="Arial" panose="020B0604020202020204" pitchFamily="34" charset="0"/>
              <a:buChar char="•"/>
            </a:pPr>
            <a:r>
              <a:rPr lang="en-US" dirty="0"/>
              <a:t>More data = Reduced hallucination</a:t>
            </a:r>
          </a:p>
          <a:p>
            <a:pPr marL="285750" indent="-285750" algn="just">
              <a:buFont typeface="Arial" panose="020B0604020202020204" pitchFamily="34" charset="0"/>
              <a:buChar char="•"/>
            </a:pPr>
            <a:r>
              <a:rPr lang="en-US" dirty="0"/>
              <a:t>Local prompt </a:t>
            </a:r>
            <a:r>
              <a:rPr lang="en-US" dirty="0" smtClean="0"/>
              <a:t>designers/engineers</a:t>
            </a:r>
            <a:r>
              <a:rPr lang="en-US" dirty="0" smtClean="0"/>
              <a:t>.</a:t>
            </a:r>
          </a:p>
          <a:p>
            <a:pPr marL="285750" indent="-285750" algn="just">
              <a:buFont typeface="Arial" panose="020B0604020202020204" pitchFamily="34" charset="0"/>
              <a:buChar char="•"/>
            </a:pPr>
            <a:r>
              <a:rPr lang="en-US" dirty="0" smtClean="0"/>
              <a:t>Integrate </a:t>
            </a:r>
            <a:r>
              <a:rPr lang="en-US" dirty="0" err="1" smtClean="0"/>
              <a:t>GeoGP</a:t>
            </a:r>
            <a:r>
              <a:rPr lang="en-US" dirty="0" err="1" smtClean="0"/>
              <a:t>T</a:t>
            </a:r>
            <a:r>
              <a:rPr lang="en-US" dirty="0" smtClean="0"/>
              <a:t> into DDE</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55" y="537800"/>
            <a:ext cx="948268" cy="418546"/>
          </a:xfrm>
          <a:prstGeom prst="rect">
            <a:avLst/>
          </a:prstGeom>
          <a:solidFill>
            <a:schemeClr val="bg1"/>
          </a:solidFill>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0289" t="22562" r="16225" b="27584"/>
          <a:stretch/>
        </p:blipFill>
        <p:spPr>
          <a:xfrm>
            <a:off x="11268088" y="567656"/>
            <a:ext cx="803669" cy="393898"/>
          </a:xfrm>
          <a:prstGeom prst="rect">
            <a:avLst/>
          </a:prstGeom>
        </p:spPr>
      </p:pic>
    </p:spTree>
    <p:extLst>
      <p:ext uri="{BB962C8B-B14F-4D97-AF65-F5344CB8AC3E}">
        <p14:creationId xmlns:p14="http://schemas.microsoft.com/office/powerpoint/2010/main" val="103356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B625F-4EA0-210A-624A-084D90BBACCD}"/>
              </a:ext>
            </a:extLst>
          </p:cNvPr>
          <p:cNvSpPr>
            <a:spLocks noGrp="1"/>
          </p:cNvSpPr>
          <p:nvPr>
            <p:ph type="title"/>
          </p:nvPr>
        </p:nvSpPr>
        <p:spPr/>
        <p:txBody>
          <a:bodyPr>
            <a:normAutofit/>
          </a:bodyPr>
          <a:lstStyle/>
          <a:p>
            <a:pPr algn="ctr"/>
            <a:r>
              <a:rPr lang="en-US" sz="3200" b="1" dirty="0"/>
              <a:t>CONCLUSION</a:t>
            </a:r>
          </a:p>
        </p:txBody>
      </p:sp>
      <p:sp>
        <p:nvSpPr>
          <p:cNvPr id="3" name="Content Placeholder 2">
            <a:extLst>
              <a:ext uri="{FF2B5EF4-FFF2-40B4-BE49-F238E27FC236}">
                <a16:creationId xmlns:a16="http://schemas.microsoft.com/office/drawing/2014/main" id="{F5F8A888-81CA-67CC-4434-25904870E6CC}"/>
              </a:ext>
            </a:extLst>
          </p:cNvPr>
          <p:cNvSpPr>
            <a:spLocks noGrp="1"/>
          </p:cNvSpPr>
          <p:nvPr>
            <p:ph idx="1"/>
          </p:nvPr>
        </p:nvSpPr>
        <p:spPr/>
        <p:txBody>
          <a:bodyPr>
            <a:normAutofit fontScale="77500" lnSpcReduction="20000"/>
          </a:bodyPr>
          <a:lstStyle/>
          <a:p>
            <a:r>
              <a:rPr lang="en-US" dirty="0"/>
              <a:t>While many have reacted to AI and machine learning with fear, machine learning clearly has the potential for good.</a:t>
            </a:r>
          </a:p>
          <a:p>
            <a:r>
              <a:rPr lang="en-US" dirty="0" smtClean="0"/>
              <a:t>Combining the Map Generator, </a:t>
            </a:r>
            <a:r>
              <a:rPr lang="en-US" dirty="0" err="1" smtClean="0"/>
              <a:t>Georeferencing</a:t>
            </a:r>
            <a:r>
              <a:rPr lang="en-US" dirty="0"/>
              <a:t>,</a:t>
            </a:r>
            <a:r>
              <a:rPr lang="en-US" dirty="0" smtClean="0"/>
              <a:t> and table extraction tool users are able to perform dynamic and contextual mapping without prior knowledge of GIS techniques.</a:t>
            </a:r>
            <a:endParaRPr lang="en-US" dirty="0"/>
          </a:p>
          <a:p>
            <a:r>
              <a:rPr lang="en-US" dirty="0" smtClean="0"/>
              <a:t>By </a:t>
            </a:r>
            <a:r>
              <a:rPr lang="en-US" dirty="0"/>
              <a:t>leveraging </a:t>
            </a:r>
            <a:r>
              <a:rPr lang="en-US" dirty="0" smtClean="0"/>
              <a:t>cloud computing and </a:t>
            </a:r>
            <a:r>
              <a:rPr lang="en-US" dirty="0"/>
              <a:t>machine learning, </a:t>
            </a:r>
            <a:r>
              <a:rPr lang="en-US" dirty="0" err="1" smtClean="0"/>
              <a:t>GeoGPT</a:t>
            </a:r>
            <a:r>
              <a:rPr lang="en-US" dirty="0" smtClean="0"/>
              <a:t> </a:t>
            </a:r>
            <a:r>
              <a:rPr lang="en-US" dirty="0"/>
              <a:t>accelerates innovation and discovery in geosciences, potentially leading to breakthroughs in understanding </a:t>
            </a:r>
            <a:r>
              <a:rPr lang="en-US" dirty="0" smtClean="0"/>
              <a:t>the earth.</a:t>
            </a:r>
          </a:p>
          <a:p>
            <a:r>
              <a:rPr lang="en-US" dirty="0"/>
              <a:t>We now know machines can solve simple problems like </a:t>
            </a:r>
            <a:r>
              <a:rPr lang="en-US" dirty="0" smtClean="0"/>
              <a:t>table extraction </a:t>
            </a:r>
            <a:r>
              <a:rPr lang="en-US" dirty="0"/>
              <a:t>and generating </a:t>
            </a:r>
            <a:r>
              <a:rPr lang="en-US" dirty="0" smtClean="0"/>
              <a:t>maps. </a:t>
            </a:r>
            <a:r>
              <a:rPr lang="en-US" dirty="0"/>
              <a:t>But I think we’re poised for even more ambitious capabilities, like solving complex geological problems with </a:t>
            </a:r>
            <a:r>
              <a:rPr lang="en-US" dirty="0" smtClean="0"/>
              <a:t>LLMs.</a:t>
            </a:r>
            <a:endParaRPr lang="en-US" dirty="0"/>
          </a:p>
          <a:p>
            <a:r>
              <a:rPr lang="en-US" dirty="0" smtClean="0"/>
              <a:t>To enhance the processing of </a:t>
            </a:r>
            <a:r>
              <a:rPr lang="en-US" dirty="0"/>
              <a:t>vast amounts of </a:t>
            </a:r>
            <a:r>
              <a:rPr lang="en-US" dirty="0" smtClean="0"/>
              <a:t>geoscientific data, there’s the need to integrate LLMs into our workflow within the Nigerian geoscience space.</a:t>
            </a:r>
          </a:p>
          <a:p>
            <a:r>
              <a:rPr lang="en-US" dirty="0" smtClean="0"/>
              <a:t>We have a responsibility to think through what these models will be good for and how to make sure this is an evolution rather than a disruption. </a:t>
            </a:r>
          </a:p>
          <a:p>
            <a:r>
              <a:rPr lang="en-US" dirty="0"/>
              <a:t>AI, LLMs won’t replace </a:t>
            </a:r>
            <a:r>
              <a:rPr lang="en-US" dirty="0" smtClean="0"/>
              <a:t>geologist! </a:t>
            </a:r>
            <a:r>
              <a:rPr lang="en-US" dirty="0"/>
              <a:t>They’re just </a:t>
            </a:r>
            <a:r>
              <a:rPr lang="en-US" dirty="0" smtClean="0"/>
              <a:t>tools to augment with preexisting dataset and knowledge.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55" y="537800"/>
            <a:ext cx="948268" cy="418546"/>
          </a:xfrm>
          <a:prstGeom prst="rect">
            <a:avLst/>
          </a:prstGeom>
          <a:solidFill>
            <a:schemeClr val="bg1"/>
          </a:solidFill>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289" t="22562" r="16225" b="27584"/>
          <a:stretch/>
        </p:blipFill>
        <p:spPr>
          <a:xfrm>
            <a:off x="11268088" y="567656"/>
            <a:ext cx="803669" cy="393898"/>
          </a:xfrm>
          <a:prstGeom prst="rect">
            <a:avLst/>
          </a:prstGeom>
        </p:spPr>
      </p:pic>
    </p:spTree>
    <p:extLst>
      <p:ext uri="{BB962C8B-B14F-4D97-AF65-F5344CB8AC3E}">
        <p14:creationId xmlns:p14="http://schemas.microsoft.com/office/powerpoint/2010/main" val="6121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1000"/>
                                        <p:tgtEl>
                                          <p:spTgt spid="3">
                                            <p:txEl>
                                              <p:pRg st="5" end="5"/>
                                            </p:txEl>
                                          </p:spTgt>
                                        </p:tgtEl>
                                      </p:cBhvr>
                                    </p:animEffect>
                                    <p:anim calcmode="lin" valueType="num">
                                      <p:cBhvr>
                                        <p:cTn id="4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12903" y="1997801"/>
            <a:ext cx="6165908" cy="4679836"/>
          </a:xfrm>
          <a:prstGeom prst="rect">
            <a:avLst/>
          </a:prstGeom>
          <a:solidFill>
            <a:srgbClr val="444E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b="1" dirty="0" smtClean="0"/>
              <a:t>APPRECIATION</a:t>
            </a:r>
            <a:endParaRPr lang="en-US" b="1" dirty="0"/>
          </a:p>
        </p:txBody>
      </p:sp>
      <p:sp>
        <p:nvSpPr>
          <p:cNvPr id="3" name="Content Placeholder 2"/>
          <p:cNvSpPr>
            <a:spLocks noGrp="1"/>
          </p:cNvSpPr>
          <p:nvPr>
            <p:ph idx="1"/>
          </p:nvPr>
        </p:nvSpPr>
        <p:spPr/>
        <p:txBody>
          <a:bodyPr/>
          <a:lstStyle/>
          <a:p>
            <a:r>
              <a:rPr lang="en-US" dirty="0" smtClean="0"/>
              <a:t>Professor Michael H. Stephenson</a:t>
            </a:r>
          </a:p>
          <a:p>
            <a:r>
              <a:rPr lang="en-US" dirty="0" smtClean="0"/>
              <a:t>Dr. Natarajan </a:t>
            </a:r>
            <a:r>
              <a:rPr lang="en-US" dirty="0" err="1" smtClean="0"/>
              <a:t>Ishwaran</a:t>
            </a:r>
            <a:endParaRPr lang="en-US" dirty="0" smtClean="0"/>
          </a:p>
          <a:p>
            <a:r>
              <a:rPr lang="en-US" dirty="0"/>
              <a:t>Professor Michael A. </a:t>
            </a:r>
            <a:r>
              <a:rPr lang="en-US" dirty="0" err="1" smtClean="0"/>
              <a:t>Oladunjoye</a:t>
            </a:r>
            <a:endParaRPr lang="en-US" dirty="0" smtClean="0"/>
          </a:p>
          <a:p>
            <a:r>
              <a:rPr lang="en-US" dirty="0" smtClean="0"/>
              <a:t>Professor </a:t>
            </a:r>
            <a:r>
              <a:rPr lang="en-US" dirty="0" err="1" smtClean="0"/>
              <a:t>Olatunji</a:t>
            </a:r>
            <a:r>
              <a:rPr lang="en-US" dirty="0" smtClean="0"/>
              <a:t> S. </a:t>
            </a:r>
            <a:r>
              <a:rPr lang="en-US" dirty="0" err="1" smtClean="0"/>
              <a:t>Akinade</a:t>
            </a:r>
            <a:endParaRPr lang="en-US" dirty="0" smtClean="0"/>
          </a:p>
          <a:p>
            <a:r>
              <a:rPr lang="en-US" dirty="0" smtClean="0"/>
              <a:t>Professor </a:t>
            </a:r>
            <a:r>
              <a:rPr lang="en-US" dirty="0" err="1" smtClean="0"/>
              <a:t>Olugbenga</a:t>
            </a:r>
            <a:r>
              <a:rPr lang="en-US" dirty="0" smtClean="0"/>
              <a:t> A. </a:t>
            </a:r>
            <a:r>
              <a:rPr lang="en-US" dirty="0" err="1" smtClean="0"/>
              <a:t>Okunlola</a:t>
            </a:r>
            <a:endParaRPr lang="en-US" dirty="0" smtClean="0"/>
          </a:p>
          <a:p>
            <a:pPr marL="0" indent="0">
              <a:buNone/>
            </a:pPr>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55" y="537800"/>
            <a:ext cx="948268" cy="418546"/>
          </a:xfrm>
          <a:prstGeom prst="rect">
            <a:avLst/>
          </a:prstGeom>
          <a:solidFill>
            <a:schemeClr val="bg1"/>
          </a:solidFill>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0289" t="22562" r="16225" b="27584"/>
          <a:stretch/>
        </p:blipFill>
        <p:spPr>
          <a:xfrm>
            <a:off x="11268088" y="567656"/>
            <a:ext cx="803669" cy="39389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6276" y="2973760"/>
            <a:ext cx="5287201" cy="2177080"/>
          </a:xfrm>
          <a:prstGeom prst="rect">
            <a:avLst/>
          </a:prstGeom>
        </p:spPr>
      </p:pic>
    </p:spTree>
    <p:extLst>
      <p:ext uri="{BB962C8B-B14F-4D97-AF65-F5344CB8AC3E}">
        <p14:creationId xmlns:p14="http://schemas.microsoft.com/office/powerpoint/2010/main" val="414744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45952" y="110280"/>
            <a:ext cx="9629775" cy="3986213"/>
          </a:xfrm>
        </p:spPr>
        <p:txBody>
          <a:bodyPr>
            <a:normAutofit/>
          </a:bodyPr>
          <a:lstStyle/>
          <a:p>
            <a:pPr marL="0" indent="0" algn="ctr">
              <a:buNone/>
            </a:pPr>
            <a:r>
              <a:rPr lang="en-US" sz="8000" dirty="0" smtClean="0"/>
              <a:t>THANK YOU ALL FOR LISTENING</a:t>
            </a:r>
          </a:p>
        </p:txBody>
      </p:sp>
      <p:sp>
        <p:nvSpPr>
          <p:cNvPr id="4" name="TextBox 3"/>
          <p:cNvSpPr txBox="1"/>
          <p:nvPr/>
        </p:nvSpPr>
        <p:spPr>
          <a:xfrm>
            <a:off x="1812022" y="3103927"/>
            <a:ext cx="7508147" cy="3662541"/>
          </a:xfrm>
          <a:prstGeom prst="rect">
            <a:avLst/>
          </a:prstGeom>
          <a:noFill/>
        </p:spPr>
        <p:txBody>
          <a:bodyPr wrap="square" rtlCol="0">
            <a:spAutoFit/>
          </a:bodyPr>
          <a:lstStyle/>
          <a:p>
            <a:pPr algn="ctr"/>
            <a:r>
              <a:rPr lang="ko-KR" altLang="en-US" sz="7200" dirty="0">
                <a:solidFill>
                  <a:srgbClr val="FF0000"/>
                </a:solidFill>
              </a:rPr>
              <a:t>들어주셔서 모두 감사합니다</a:t>
            </a:r>
            <a:endParaRPr lang="en-US" sz="7200" dirty="0">
              <a:solidFill>
                <a:srgbClr val="FF0000"/>
              </a:solidFill>
            </a:endParaRPr>
          </a:p>
          <a:p>
            <a:pPr algn="ctr"/>
            <a:endParaRPr lang="en-US" sz="8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0902" y="4348163"/>
            <a:ext cx="1866900" cy="1905000"/>
          </a:xfrm>
          <a:prstGeom prst="rect">
            <a:avLst/>
          </a:prstGeom>
        </p:spPr>
      </p:pic>
    </p:spTree>
    <p:extLst>
      <p:ext uri="{BB962C8B-B14F-4D97-AF65-F5344CB8AC3E}">
        <p14:creationId xmlns:p14="http://schemas.microsoft.com/office/powerpoint/2010/main" val="225655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E9B46-D9AB-C983-4C11-AAB088C28DA3}"/>
              </a:ext>
            </a:extLst>
          </p:cNvPr>
          <p:cNvSpPr>
            <a:spLocks noGrp="1"/>
          </p:cNvSpPr>
          <p:nvPr>
            <p:ph type="title"/>
          </p:nvPr>
        </p:nvSpPr>
        <p:spPr/>
        <p:txBody>
          <a:bodyPr/>
          <a:lstStyle/>
          <a:p>
            <a:pPr algn="ctr"/>
            <a:r>
              <a:rPr lang="en-US" b="1" dirty="0"/>
              <a:t>OUTLINE</a:t>
            </a:r>
          </a:p>
        </p:txBody>
      </p:sp>
      <p:sp>
        <p:nvSpPr>
          <p:cNvPr id="3" name="Content Placeholder 2">
            <a:extLst>
              <a:ext uri="{FF2B5EF4-FFF2-40B4-BE49-F238E27FC236}">
                <a16:creationId xmlns:a16="http://schemas.microsoft.com/office/drawing/2014/main" id="{EE97EB69-FAA8-20C7-2B5D-217F013C527A}"/>
              </a:ext>
            </a:extLst>
          </p:cNvPr>
          <p:cNvSpPr>
            <a:spLocks noGrp="1"/>
          </p:cNvSpPr>
          <p:nvPr>
            <p:ph idx="1"/>
          </p:nvPr>
        </p:nvSpPr>
        <p:spPr/>
        <p:txBody>
          <a:bodyPr>
            <a:normAutofit fontScale="70000" lnSpcReduction="20000"/>
          </a:bodyPr>
          <a:lstStyle/>
          <a:p>
            <a:r>
              <a:rPr lang="en-US" dirty="0" smtClean="0"/>
              <a:t>INTRODUCTION</a:t>
            </a:r>
            <a:endParaRPr lang="en-US" dirty="0"/>
          </a:p>
          <a:p>
            <a:r>
              <a:rPr lang="en-US" dirty="0" smtClean="0"/>
              <a:t>THE NEED FOR AI INTEGRATION</a:t>
            </a:r>
          </a:p>
          <a:p>
            <a:r>
              <a:rPr lang="en-US" dirty="0" smtClean="0"/>
              <a:t>TRADITIONAL MAPPING SOFTWARES</a:t>
            </a:r>
          </a:p>
          <a:p>
            <a:r>
              <a:rPr lang="en-US" dirty="0" smtClean="0"/>
              <a:t>MAP GENERATOR</a:t>
            </a:r>
          </a:p>
          <a:p>
            <a:pPr lvl="1"/>
            <a:r>
              <a:rPr lang="en-US" dirty="0" smtClean="0"/>
              <a:t>Foundation and Enhancement</a:t>
            </a:r>
          </a:p>
          <a:p>
            <a:pPr lvl="1"/>
            <a:r>
              <a:rPr lang="en-US" dirty="0" smtClean="0"/>
              <a:t>Map Generator – Use Case</a:t>
            </a:r>
          </a:p>
          <a:p>
            <a:pPr lvl="1"/>
            <a:r>
              <a:rPr lang="en-US" dirty="0" smtClean="0"/>
              <a:t>Map Generator Application potential</a:t>
            </a:r>
          </a:p>
          <a:p>
            <a:pPr lvl="1"/>
            <a:r>
              <a:rPr lang="en-US" dirty="0" smtClean="0"/>
              <a:t>Benefits of the Map Generator</a:t>
            </a:r>
          </a:p>
          <a:p>
            <a:r>
              <a:rPr lang="en-US" dirty="0" smtClean="0"/>
              <a:t>GEOREFERENCING TOOL</a:t>
            </a:r>
          </a:p>
          <a:p>
            <a:r>
              <a:rPr lang="en-US" dirty="0" smtClean="0"/>
              <a:t>OTHER FUNCTIONS - </a:t>
            </a:r>
            <a:r>
              <a:rPr lang="en-US" dirty="0" err="1" smtClean="0"/>
              <a:t>GeoGPT</a:t>
            </a:r>
            <a:endParaRPr lang="en-US" dirty="0" smtClean="0"/>
          </a:p>
          <a:p>
            <a:r>
              <a:rPr lang="en-US" dirty="0" smtClean="0"/>
              <a:t>HOW CAN </a:t>
            </a:r>
            <a:r>
              <a:rPr lang="en-US" dirty="0" err="1" smtClean="0"/>
              <a:t>GeoGPT</a:t>
            </a:r>
            <a:r>
              <a:rPr lang="en-US" dirty="0" smtClean="0"/>
              <a:t> AND MAP GENERATOR IMPROVE</a:t>
            </a:r>
            <a:endParaRPr lang="en-US" dirty="0"/>
          </a:p>
          <a:p>
            <a:r>
              <a:rPr lang="en-US" dirty="0" smtClean="0"/>
              <a:t>CONCLUSION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55" y="537800"/>
            <a:ext cx="948268" cy="418546"/>
          </a:xfrm>
          <a:prstGeom prst="rect">
            <a:avLst/>
          </a:prstGeom>
          <a:solidFill>
            <a:schemeClr val="bg1"/>
          </a:solidFill>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289" t="22562" r="16225" b="27584"/>
          <a:stretch/>
        </p:blipFill>
        <p:spPr>
          <a:xfrm>
            <a:off x="11268088" y="567656"/>
            <a:ext cx="803669" cy="393898"/>
          </a:xfrm>
          <a:prstGeom prst="rect">
            <a:avLst/>
          </a:prstGeom>
        </p:spPr>
      </p:pic>
    </p:spTree>
    <p:extLst>
      <p:ext uri="{BB962C8B-B14F-4D97-AF65-F5344CB8AC3E}">
        <p14:creationId xmlns:p14="http://schemas.microsoft.com/office/powerpoint/2010/main" val="403422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3D9A-C166-5544-95F0-83F4C114239F}"/>
              </a:ext>
            </a:extLst>
          </p:cNvPr>
          <p:cNvSpPr>
            <a:spLocks noGrp="1"/>
          </p:cNvSpPr>
          <p:nvPr>
            <p:ph type="title"/>
          </p:nvPr>
        </p:nvSpPr>
        <p:spPr/>
        <p:txBody>
          <a:bodyPr/>
          <a:lstStyle/>
          <a:p>
            <a:pPr algn="ctr"/>
            <a:r>
              <a:rPr lang="en-US" b="1" dirty="0" smtClean="0"/>
              <a:t>INTRODUCTION</a:t>
            </a:r>
            <a:endParaRPr lang="en-US" b="1" dirty="0"/>
          </a:p>
        </p:txBody>
      </p:sp>
      <p:sp>
        <p:nvSpPr>
          <p:cNvPr id="3" name="Text Placeholder 2">
            <a:extLst>
              <a:ext uri="{FF2B5EF4-FFF2-40B4-BE49-F238E27FC236}">
                <a16:creationId xmlns:a16="http://schemas.microsoft.com/office/drawing/2014/main" id="{C5833631-9BED-186C-0F63-0A4E919B04ED}"/>
              </a:ext>
            </a:extLst>
          </p:cNvPr>
          <p:cNvSpPr>
            <a:spLocks noGrp="1"/>
          </p:cNvSpPr>
          <p:nvPr>
            <p:ph type="body" sz="half" idx="2"/>
          </p:nvPr>
        </p:nvSpPr>
        <p:spPr/>
        <p:txBody>
          <a:bodyPr>
            <a:normAutofit fontScale="62500" lnSpcReduction="20000"/>
          </a:bodyPr>
          <a:lstStyle/>
          <a:p>
            <a:pPr marL="342900" indent="-342900">
              <a:buFont typeface="Arial" panose="020B0604020202020204" pitchFamily="34" charset="0"/>
              <a:buChar char="•"/>
            </a:pPr>
            <a:r>
              <a:rPr lang="en-US" dirty="0" smtClean="0"/>
              <a:t>Tobler’s first law of geography</a:t>
            </a:r>
            <a:endParaRPr lang="en-US" dirty="0"/>
          </a:p>
          <a:p>
            <a:pPr marL="342900" indent="-342900">
              <a:buFont typeface="Arial" panose="020B0604020202020204" pitchFamily="34" charset="0"/>
              <a:buChar char="•"/>
            </a:pPr>
            <a:r>
              <a:rPr lang="en-US" dirty="0" smtClean="0"/>
              <a:t>Mineral Exploration, Geophysics, Paleontology, Hydrogeology – Mapping applications.</a:t>
            </a:r>
            <a:endParaRPr lang="en-US" dirty="0"/>
          </a:p>
          <a:p>
            <a:pPr marL="342900" indent="-342900">
              <a:buFont typeface="Arial" panose="020B0604020202020204" pitchFamily="34" charset="0"/>
              <a:buChar char="•"/>
            </a:pPr>
            <a:r>
              <a:rPr lang="en-US" dirty="0" smtClean="0"/>
              <a:t>Mapping skills is required but not all  researchers and professionals posses these skills</a:t>
            </a:r>
            <a:endParaRPr lang="en-US" dirty="0"/>
          </a:p>
          <a:p>
            <a:pPr marL="342900" indent="-342900">
              <a:buFont typeface="Arial" panose="020B0604020202020204" pitchFamily="34" charset="0"/>
              <a:buChar char="•"/>
            </a:pPr>
            <a:r>
              <a:rPr lang="en-US" altLang="zh-CN" sz="2400" b="1" dirty="0" smtClean="0">
                <a:solidFill>
                  <a:srgbClr val="020202"/>
                </a:solidFill>
              </a:rPr>
              <a:t>Reducing </a:t>
            </a:r>
            <a:r>
              <a:rPr lang="en-US" altLang="zh-CN" sz="2400" b="1" dirty="0">
                <a:solidFill>
                  <a:srgbClr val="020202"/>
                </a:solidFill>
              </a:rPr>
              <a:t>the Requirement for Professional Knowledge and Systematic Learning:</a:t>
            </a:r>
            <a:r>
              <a:rPr lang="zh-CN" altLang="en-US" sz="2400" b="1" dirty="0">
                <a:solidFill>
                  <a:srgbClr val="020202"/>
                </a:solidFill>
              </a:rPr>
              <a:t> </a:t>
            </a:r>
            <a:r>
              <a:rPr lang="en-US" altLang="zh-CN" sz="2400" dirty="0">
                <a:solidFill>
                  <a:srgbClr val="020202"/>
                </a:solidFill>
              </a:rPr>
              <a:t>Traditional geological map generation tools </a:t>
            </a:r>
            <a:r>
              <a:rPr lang="en-US" altLang="zh-CN" sz="2400" b="1" dirty="0">
                <a:solidFill>
                  <a:srgbClr val="C00000"/>
                </a:solidFill>
              </a:rPr>
              <a:t>require extensive geological expertise and systematic learning</a:t>
            </a:r>
            <a:r>
              <a:rPr lang="en-US" altLang="zh-CN" sz="2400" dirty="0">
                <a:solidFill>
                  <a:srgbClr val="020202"/>
                </a:solidFill>
              </a:rPr>
              <a:t>, creating a high barrier for non-professionals or beginners. </a:t>
            </a:r>
            <a:endParaRPr lang="en-US" dirty="0" smtClean="0"/>
          </a:p>
          <a:p>
            <a:pPr marL="342900" indent="-342900">
              <a:buFont typeface="Arial" panose="020B0604020202020204" pitchFamily="34" charset="0"/>
              <a:buChar char="•"/>
            </a:pPr>
            <a:r>
              <a:rPr lang="en-US" dirty="0" smtClean="0"/>
              <a:t>Open Science – democratizing  resources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55" y="537800"/>
            <a:ext cx="948268" cy="418546"/>
          </a:xfrm>
          <a:prstGeom prst="rect">
            <a:avLst/>
          </a:prstGeom>
          <a:solidFill>
            <a:schemeClr val="bg1"/>
          </a:solidFill>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0289" t="22562" r="16225" b="27584"/>
          <a:stretch/>
        </p:blipFill>
        <p:spPr>
          <a:xfrm>
            <a:off x="11268088" y="567656"/>
            <a:ext cx="803669" cy="393898"/>
          </a:xfrm>
          <a:prstGeom prst="rect">
            <a:avLst/>
          </a:prstGeom>
        </p:spPr>
      </p:pic>
      <p:pic>
        <p:nvPicPr>
          <p:cNvPr id="1026" name="Picture 2" descr="Best location search Free Stock Photos, Images, and Pictures of Best location  search"/>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249987" y="2465388"/>
            <a:ext cx="3711575" cy="371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59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NEED FOR AI INTEGRATION</a:t>
            </a:r>
            <a:endParaRPr lang="en-US" dirty="0"/>
          </a:p>
        </p:txBody>
      </p:sp>
      <p:sp>
        <p:nvSpPr>
          <p:cNvPr id="5" name="Text Placeholder 4"/>
          <p:cNvSpPr>
            <a:spLocks noGrp="1"/>
          </p:cNvSpPr>
          <p:nvPr>
            <p:ph type="body" sz="half" idx="2"/>
          </p:nvPr>
        </p:nvSpPr>
        <p:spPr/>
        <p:txBody>
          <a:bodyPr>
            <a:normAutofit fontScale="85000" lnSpcReduction="20000"/>
          </a:bodyPr>
          <a:lstStyle/>
          <a:p>
            <a:pPr marL="342900" indent="-342900">
              <a:buFont typeface="Arial" panose="020B0604020202020204" pitchFamily="34" charset="0"/>
              <a:buChar char="•"/>
            </a:pPr>
            <a:r>
              <a:rPr lang="en-US" dirty="0"/>
              <a:t>A 2024 McKinsey survey shows that AI adoption has more than doubled over the past five years, and investment in AI is increasing apace</a:t>
            </a:r>
            <a:r>
              <a:rPr lang="en-US" dirty="0" smtClean="0"/>
              <a:t>.</a:t>
            </a:r>
          </a:p>
          <a:p>
            <a:pPr marL="342900" indent="-342900">
              <a:buFont typeface="Arial" panose="020B0604020202020204" pitchFamily="34" charset="0"/>
              <a:buChar char="•"/>
            </a:pPr>
            <a:r>
              <a:rPr lang="en-US" dirty="0"/>
              <a:t>Enhanced access to geological information – Data consolidation, Historical data utilization</a:t>
            </a:r>
          </a:p>
          <a:p>
            <a:pPr marL="342900" indent="-342900">
              <a:buFont typeface="Arial" panose="020B0604020202020204" pitchFamily="34" charset="0"/>
              <a:buChar char="•"/>
            </a:pPr>
            <a:r>
              <a:rPr lang="en-US" dirty="0"/>
              <a:t>Guiding research – Identifying knowledge gaps, predictive analysis</a:t>
            </a:r>
          </a:p>
          <a:p>
            <a:pPr marL="342900" indent="-342900">
              <a:buFont typeface="Arial" panose="020B0604020202020204" pitchFamily="34" charset="0"/>
              <a:buChar char="•"/>
            </a:pPr>
            <a:r>
              <a:rPr lang="en-US" dirty="0"/>
              <a:t>Cost </a:t>
            </a:r>
            <a:r>
              <a:rPr lang="en-US" dirty="0" smtClean="0"/>
              <a:t>efficiency</a:t>
            </a:r>
            <a:endParaRPr lang="en-US" dirty="0"/>
          </a:p>
        </p:txBody>
      </p:sp>
      <p:sp>
        <p:nvSpPr>
          <p:cNvPr id="4" name="Picture Placeholder 3"/>
          <p:cNvSpPr>
            <a:spLocks noGrp="1"/>
          </p:cNvSpPr>
          <p:nvPr>
            <p:ph type="pic" idx="1"/>
          </p:nvPr>
        </p:nvSpPr>
        <p:spPr/>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083" y="2136581"/>
            <a:ext cx="5372841" cy="3878326"/>
          </a:xfrm>
          <a:prstGeom prst="rect">
            <a:avLst/>
          </a:prstGeom>
        </p:spPr>
      </p:pic>
      <p:sp>
        <p:nvSpPr>
          <p:cNvPr id="6" name="TextBox 5"/>
          <p:cNvSpPr txBox="1"/>
          <p:nvPr/>
        </p:nvSpPr>
        <p:spPr>
          <a:xfrm>
            <a:off x="5644662" y="6176962"/>
            <a:ext cx="4352192" cy="523220"/>
          </a:xfrm>
          <a:prstGeom prst="rect">
            <a:avLst/>
          </a:prstGeom>
          <a:noFill/>
        </p:spPr>
        <p:txBody>
          <a:bodyPr wrap="square" rtlCol="0">
            <a:spAutoFit/>
          </a:bodyPr>
          <a:lstStyle/>
          <a:p>
            <a:r>
              <a:rPr lang="en-US" sz="1400" dirty="0">
                <a:hlinkClick r:id="rId4"/>
              </a:rPr>
              <a:t>The state of AI in early 2024: Gen AI adoption spikes and starts to generate value</a:t>
            </a:r>
            <a:endParaRPr lang="en-US" sz="14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55" y="537800"/>
            <a:ext cx="948268" cy="418546"/>
          </a:xfrm>
          <a:prstGeom prst="rect">
            <a:avLst/>
          </a:prstGeom>
          <a:solidFill>
            <a:schemeClr val="bg1"/>
          </a:solidFill>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0289" t="22562" r="16225" b="27584"/>
          <a:stretch/>
        </p:blipFill>
        <p:spPr>
          <a:xfrm>
            <a:off x="11268088" y="567656"/>
            <a:ext cx="803669" cy="393898"/>
          </a:xfrm>
          <a:prstGeom prst="rect">
            <a:avLst/>
          </a:prstGeom>
        </p:spPr>
      </p:pic>
    </p:spTree>
    <p:extLst>
      <p:ext uri="{BB962C8B-B14F-4D97-AF65-F5344CB8AC3E}">
        <p14:creationId xmlns:p14="http://schemas.microsoft.com/office/powerpoint/2010/main" val="22249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Traditional Mapping Software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846" y="1828456"/>
            <a:ext cx="8112154" cy="456123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6161" y="1828456"/>
            <a:ext cx="7835839" cy="4410469"/>
          </a:xfrm>
          <a:prstGeom prst="rect">
            <a:avLst/>
          </a:prstGeom>
        </p:spPr>
      </p:pic>
      <p:sp>
        <p:nvSpPr>
          <p:cNvPr id="5" name="TextBox 4"/>
          <p:cNvSpPr txBox="1"/>
          <p:nvPr/>
        </p:nvSpPr>
        <p:spPr>
          <a:xfrm>
            <a:off x="0" y="3191597"/>
            <a:ext cx="3749879" cy="2862322"/>
          </a:xfrm>
          <a:prstGeom prst="rect">
            <a:avLst/>
          </a:prstGeom>
          <a:noFill/>
        </p:spPr>
        <p:txBody>
          <a:bodyPr wrap="square" rtlCol="0">
            <a:spAutoFit/>
          </a:bodyPr>
          <a:lstStyle/>
          <a:p>
            <a:pPr marL="285750" indent="-285750" algn="just">
              <a:buFont typeface="Arial" panose="020B0604020202020204" pitchFamily="34" charset="0"/>
              <a:buChar char="•"/>
            </a:pPr>
            <a:r>
              <a:rPr lang="en-US" dirty="0" smtClean="0"/>
              <a:t>ArcGIS Pro</a:t>
            </a:r>
          </a:p>
          <a:p>
            <a:pPr marL="742950" lvl="1" indent="-285750" algn="just">
              <a:buFont typeface="Arial" panose="020B0604020202020204" pitchFamily="34" charset="0"/>
              <a:buChar char="•"/>
            </a:pPr>
            <a:r>
              <a:rPr lang="en-US" dirty="0"/>
              <a:t>Steep Learning Curve</a:t>
            </a:r>
          </a:p>
          <a:p>
            <a:pPr marL="742950" lvl="1" indent="-285750" algn="just">
              <a:buFont typeface="Arial" panose="020B0604020202020204" pitchFamily="34" charset="0"/>
              <a:buChar char="•"/>
            </a:pPr>
            <a:r>
              <a:rPr lang="en-US" dirty="0" smtClean="0"/>
              <a:t>High cost (</a:t>
            </a:r>
            <a:r>
              <a:rPr lang="en-US" dirty="0"/>
              <a:t>Subscription-Based </a:t>
            </a:r>
            <a:r>
              <a:rPr lang="en-US" dirty="0" smtClean="0"/>
              <a:t>Model) - </a:t>
            </a:r>
            <a:r>
              <a:rPr lang="en-US" dirty="0"/>
              <a:t>$100 </a:t>
            </a:r>
            <a:r>
              <a:rPr lang="en-US" dirty="0" smtClean="0"/>
              <a:t>(</a:t>
            </a:r>
            <a:r>
              <a:rPr lang="en-US" dirty="0"/>
              <a:t>₦</a:t>
            </a:r>
            <a:r>
              <a:rPr lang="en-US" dirty="0" smtClean="0"/>
              <a:t>158,857.00)</a:t>
            </a:r>
          </a:p>
          <a:p>
            <a:pPr marL="742950" lvl="1" indent="-285750" algn="just">
              <a:buFont typeface="Arial" panose="020B0604020202020204" pitchFamily="34" charset="0"/>
              <a:buChar char="•"/>
            </a:pPr>
            <a:r>
              <a:rPr lang="en-US" dirty="0" smtClean="0"/>
              <a:t>High </a:t>
            </a:r>
            <a:r>
              <a:rPr lang="en-US" dirty="0"/>
              <a:t>System Requirements</a:t>
            </a:r>
          </a:p>
          <a:p>
            <a:pPr marL="742950" lvl="1" indent="-285750" algn="just">
              <a:buFont typeface="Arial" panose="020B0604020202020204" pitchFamily="34" charset="0"/>
              <a:buChar char="•"/>
            </a:pPr>
            <a:r>
              <a:rPr lang="en-US" dirty="0" smtClean="0"/>
              <a:t>Complex UI – </a:t>
            </a:r>
          </a:p>
          <a:p>
            <a:pPr marL="742950" lvl="1" indent="-285750" algn="just">
              <a:buFont typeface="Arial" panose="020B0604020202020204" pitchFamily="34" charset="0"/>
              <a:buChar char="•"/>
            </a:pPr>
            <a:r>
              <a:rPr lang="en-US" dirty="0"/>
              <a:t>Dependency on </a:t>
            </a:r>
            <a:r>
              <a:rPr lang="en-US" dirty="0" err="1"/>
              <a:t>Esri</a:t>
            </a:r>
            <a:r>
              <a:rPr lang="en-US" dirty="0"/>
              <a:t> Ecosystem</a:t>
            </a:r>
            <a:endParaRPr lang="en-US" dirty="0" smtClean="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
        <p:nvSpPr>
          <p:cNvPr id="6" name="TextBox 5"/>
          <p:cNvSpPr txBox="1"/>
          <p:nvPr/>
        </p:nvSpPr>
        <p:spPr>
          <a:xfrm>
            <a:off x="0" y="5361762"/>
            <a:ext cx="3783435"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QGIS</a:t>
            </a:r>
          </a:p>
          <a:p>
            <a:pPr marL="742950" lvl="1" indent="-285750">
              <a:buFont typeface="Arial" panose="020B0604020202020204" pitchFamily="34" charset="0"/>
              <a:buChar char="•"/>
            </a:pPr>
            <a:r>
              <a:rPr lang="en-US" dirty="0" smtClean="0"/>
              <a:t>Open source</a:t>
            </a:r>
          </a:p>
          <a:p>
            <a:pPr marL="742950" lvl="1" indent="-285750">
              <a:buFont typeface="Arial" panose="020B0604020202020204" pitchFamily="34" charset="0"/>
              <a:buChar char="•"/>
            </a:pPr>
            <a:r>
              <a:rPr lang="en-US" dirty="0" smtClean="0"/>
              <a:t>Steep Learning Curve</a:t>
            </a:r>
          </a:p>
          <a:p>
            <a:pPr marL="742950" lvl="1" indent="-285750">
              <a:buFont typeface="Arial" panose="020B0604020202020204" pitchFamily="34" charset="0"/>
              <a:buChar char="•"/>
            </a:pPr>
            <a:r>
              <a:rPr lang="en-US" dirty="0" smtClean="0"/>
              <a:t>Plugin Dependency</a:t>
            </a:r>
          </a:p>
          <a:p>
            <a:pPr marL="742950" lvl="1" indent="-285750">
              <a:buFont typeface="Arial" panose="020B0604020202020204" pitchFamily="34" charset="0"/>
              <a:buChar char="•"/>
            </a:pPr>
            <a:r>
              <a:rPr lang="en-US" dirty="0" smtClean="0"/>
              <a:t>Lack of formal support</a:t>
            </a:r>
          </a:p>
          <a:p>
            <a:pPr marL="742950" lvl="1" indent="-285750">
              <a:buFont typeface="Arial" panose="020B0604020202020204" pitchFamily="34" charset="0"/>
              <a:buChar char="•"/>
            </a:pPr>
            <a:endParaRPr lang="en-US" dirty="0"/>
          </a:p>
        </p:txBody>
      </p:sp>
      <p:sp>
        <p:nvSpPr>
          <p:cNvPr id="7" name="TextBox 6"/>
          <p:cNvSpPr txBox="1"/>
          <p:nvPr/>
        </p:nvSpPr>
        <p:spPr>
          <a:xfrm>
            <a:off x="0" y="1863865"/>
            <a:ext cx="3271706" cy="1600438"/>
          </a:xfrm>
          <a:prstGeom prst="rect">
            <a:avLst/>
          </a:prstGeom>
          <a:noFill/>
        </p:spPr>
        <p:txBody>
          <a:bodyPr wrap="square" rtlCol="0">
            <a:spAutoFit/>
          </a:bodyPr>
          <a:lstStyle/>
          <a:p>
            <a:pPr algn="just"/>
            <a:r>
              <a:rPr lang="en-US" altLang="zh-CN" sz="1600" dirty="0" smtClean="0">
                <a:solidFill>
                  <a:srgbClr val="020202"/>
                </a:solidFill>
              </a:rPr>
              <a:t>Traditional </a:t>
            </a:r>
            <a:r>
              <a:rPr lang="en-US" altLang="zh-CN" sz="1600" dirty="0">
                <a:solidFill>
                  <a:srgbClr val="020202"/>
                </a:solidFill>
              </a:rPr>
              <a:t>geological map generation tools are cumbersome, involving </a:t>
            </a:r>
            <a:r>
              <a:rPr lang="en-US" altLang="zh-CN" sz="1600" b="1" dirty="0">
                <a:solidFill>
                  <a:srgbClr val="C00000"/>
                </a:solidFill>
              </a:rPr>
              <a:t>complex steps</a:t>
            </a:r>
            <a:r>
              <a:rPr lang="en-US" altLang="zh-CN" sz="1600" dirty="0">
                <a:solidFill>
                  <a:srgbClr val="020202"/>
                </a:solidFill>
              </a:rPr>
              <a:t> and requiring </a:t>
            </a:r>
            <a:r>
              <a:rPr lang="en-US" altLang="zh-CN" sz="1600" b="1" dirty="0">
                <a:solidFill>
                  <a:srgbClr val="C00000"/>
                </a:solidFill>
              </a:rPr>
              <a:t>extensive manual operations</a:t>
            </a:r>
            <a:r>
              <a:rPr lang="en-US" altLang="zh-CN" sz="1600" dirty="0">
                <a:solidFill>
                  <a:srgbClr val="020202"/>
                </a:solidFill>
              </a:rPr>
              <a:t>. </a:t>
            </a:r>
          </a:p>
          <a:p>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55" y="537800"/>
            <a:ext cx="948268" cy="418546"/>
          </a:xfrm>
          <a:prstGeom prst="rect">
            <a:avLst/>
          </a:prstGeom>
          <a:solidFill>
            <a:schemeClr val="bg1"/>
          </a:solidFill>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0289" t="22562" r="16225" b="27584"/>
          <a:stretch/>
        </p:blipFill>
        <p:spPr>
          <a:xfrm>
            <a:off x="11268088" y="567656"/>
            <a:ext cx="803669" cy="393898"/>
          </a:xfrm>
          <a:prstGeom prst="rect">
            <a:avLst/>
          </a:prstGeom>
        </p:spPr>
      </p:pic>
    </p:spTree>
    <p:extLst>
      <p:ext uri="{BB962C8B-B14F-4D97-AF65-F5344CB8AC3E}">
        <p14:creationId xmlns:p14="http://schemas.microsoft.com/office/powerpoint/2010/main" val="237325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文本框 63"/>
          <p:cNvSpPr txBox="1"/>
          <p:nvPr/>
        </p:nvSpPr>
        <p:spPr>
          <a:xfrm>
            <a:off x="464635" y="282983"/>
            <a:ext cx="4764189" cy="461665"/>
          </a:xfrm>
          <a:prstGeom prst="rect">
            <a:avLst/>
          </a:prstGeom>
          <a:ln w="12700">
            <a:miter lim="400000"/>
          </a:ln>
        </p:spPr>
        <p:txBody>
          <a:bodyPr lIns="45719" rIns="45719" anchor="ctr">
            <a:spAutoFit/>
          </a:bodyPr>
          <a:lstStyle>
            <a:lvl1pPr>
              <a:defRPr sz="2800">
                <a:latin typeface="微软雅黑"/>
                <a:ea typeface="微软雅黑"/>
                <a:cs typeface="微软雅黑"/>
                <a:sym typeface="微软雅黑"/>
              </a:defRPr>
            </a:lvl1pPr>
          </a:lstStyle>
          <a:p>
            <a:endParaRPr sz="2400" b="1" dirty="0">
              <a:solidFill>
                <a:srgbClr val="020202"/>
              </a:solidFill>
            </a:endParaRPr>
          </a:p>
        </p:txBody>
      </p:sp>
      <p:sp>
        <p:nvSpPr>
          <p:cNvPr id="554" name="ïsḷîdé"/>
          <p:cNvSpPr txBox="1"/>
          <p:nvPr/>
        </p:nvSpPr>
        <p:spPr>
          <a:xfrm>
            <a:off x="8524583" y="2438930"/>
            <a:ext cx="3165450" cy="219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algn="ctr">
              <a:lnSpc>
                <a:spcPct val="150000"/>
              </a:lnSpc>
              <a:defRPr sz="1100"/>
            </a:lvl1pPr>
          </a:lstStyle>
          <a:p>
            <a:pPr marL="285750" indent="-285750" algn="l">
              <a:lnSpc>
                <a:spcPct val="160000"/>
              </a:lnSpc>
              <a:buFont typeface="Arial" panose="020B0604020202020204" pitchFamily="34" charset="0"/>
              <a:buChar char="•"/>
            </a:pPr>
            <a:r>
              <a:rPr lang="en-US" altLang="zh-CN" sz="1300" b="1" dirty="0">
                <a:solidFill>
                  <a:srgbClr val="020202"/>
                </a:solidFill>
                <a:latin typeface="微软雅黑" charset="0"/>
                <a:ea typeface="微软雅黑" charset="0"/>
                <a:cs typeface="微软雅黑" charset="0"/>
              </a:rPr>
              <a:t>Instant Map Generation</a:t>
            </a:r>
          </a:p>
          <a:p>
            <a:pPr marL="285750" indent="-285750" algn="l">
              <a:lnSpc>
                <a:spcPct val="160000"/>
              </a:lnSpc>
              <a:buFont typeface="Arial" panose="020B0604020202020204" pitchFamily="34" charset="0"/>
              <a:buChar char="•"/>
            </a:pPr>
            <a:r>
              <a:rPr lang="en-US" altLang="zh-CN" sz="1300" b="1" dirty="0">
                <a:solidFill>
                  <a:srgbClr val="020202"/>
                </a:solidFill>
                <a:latin typeface="微软雅黑" charset="0"/>
                <a:ea typeface="微软雅黑" charset="0"/>
                <a:cs typeface="微软雅黑" charset="0"/>
              </a:rPr>
              <a:t>Standardized Layout Template</a:t>
            </a:r>
          </a:p>
          <a:p>
            <a:pPr marL="285750" indent="-285750" algn="l">
              <a:lnSpc>
                <a:spcPct val="160000"/>
              </a:lnSpc>
              <a:buFont typeface="Arial" panose="020B0604020202020204" pitchFamily="34" charset="0"/>
              <a:buChar char="•"/>
            </a:pPr>
            <a:r>
              <a:rPr lang="en-US" altLang="zh-CN" sz="1300" b="1" dirty="0">
                <a:solidFill>
                  <a:srgbClr val="020202"/>
                </a:solidFill>
                <a:latin typeface="微软雅黑" charset="0"/>
                <a:ea typeface="微软雅黑" charset="0"/>
                <a:cs typeface="微软雅黑" charset="0"/>
              </a:rPr>
              <a:t>Flexible Instruction Interface</a:t>
            </a:r>
          </a:p>
          <a:p>
            <a:pPr marL="285750" indent="-285750" algn="l">
              <a:lnSpc>
                <a:spcPct val="160000"/>
              </a:lnSpc>
              <a:buFont typeface="Arial" panose="020B0604020202020204" pitchFamily="34" charset="0"/>
              <a:buChar char="•"/>
            </a:pPr>
            <a:r>
              <a:rPr lang="en-US" altLang="zh-CN" sz="1300" b="1" dirty="0">
                <a:solidFill>
                  <a:srgbClr val="020202"/>
                </a:solidFill>
                <a:latin typeface="微软雅黑" charset="0"/>
                <a:ea typeface="微软雅黑" charset="0"/>
                <a:cs typeface="微软雅黑" charset="0"/>
              </a:rPr>
              <a:t>Intelligent User Understanding</a:t>
            </a:r>
          </a:p>
          <a:p>
            <a:pPr marL="285750" indent="-285750" algn="l">
              <a:lnSpc>
                <a:spcPct val="160000"/>
              </a:lnSpc>
              <a:buFont typeface="Arial" panose="020B0604020202020204" pitchFamily="34" charset="0"/>
              <a:buChar char="•"/>
            </a:pPr>
            <a:r>
              <a:rPr lang="en-US" altLang="zh-CN" sz="1300" b="1" dirty="0">
                <a:solidFill>
                  <a:srgbClr val="020202"/>
                </a:solidFill>
                <a:latin typeface="微软雅黑" charset="0"/>
                <a:ea typeface="微软雅黑" charset="0"/>
                <a:cs typeface="微软雅黑" charset="0"/>
              </a:rPr>
              <a:t>Precise Tool Selection</a:t>
            </a:r>
            <a:endParaRPr lang="zh-CN" altLang="en-US" sz="1300" b="1" dirty="0">
              <a:solidFill>
                <a:srgbClr val="020202"/>
              </a:solidFill>
              <a:latin typeface="微软雅黑" charset="0"/>
              <a:ea typeface="微软雅黑" charset="0"/>
              <a:cs typeface="微软雅黑" charset="0"/>
            </a:endParaRPr>
          </a:p>
        </p:txBody>
      </p:sp>
      <p:sp>
        <p:nvSpPr>
          <p:cNvPr id="3" name="文本框 2"/>
          <p:cNvSpPr txBox="1"/>
          <p:nvPr/>
        </p:nvSpPr>
        <p:spPr>
          <a:xfrm>
            <a:off x="632233" y="1042175"/>
            <a:ext cx="7411389" cy="369332"/>
          </a:xfrm>
          <a:prstGeom prst="rect">
            <a:avLst/>
          </a:prstGeom>
          <a:noFill/>
        </p:spPr>
        <p:txBody>
          <a:bodyPr wrap="none" rtlCol="0" anchor="ctr" anchorCtr="0">
            <a:spAutoFit/>
          </a:bodyPr>
          <a:lstStyle/>
          <a:p>
            <a:pPr algn="ctr">
              <a:lnSpc>
                <a:spcPct val="100000"/>
              </a:lnSpc>
            </a:pPr>
            <a:r>
              <a:rPr lang="en-US" altLang="zh-CN" dirty="0">
                <a:solidFill>
                  <a:srgbClr val="020202"/>
                </a:solidFill>
                <a:latin typeface="微软雅黑" panose="020B0503020204020204" pitchFamily="34" charset="-122"/>
                <a:ea typeface="微软雅黑" panose="020B0503020204020204" pitchFamily="34" charset="-122"/>
              </a:rPr>
              <a:t>A text-interactive geological map drawing tool based on GeoGPT.</a:t>
            </a:r>
            <a:endParaRPr kumimoji="1" lang="zh-CN" altLang="en-US" sz="2000" dirty="0">
              <a:solidFill>
                <a:srgbClr val="020202"/>
              </a:solidFill>
              <a:latin typeface="微软雅黑" panose="020B0503020204020204" pitchFamily="34" charset="-122"/>
              <a:ea typeface="微软雅黑" panose="020B0503020204020204" pitchFamily="34" charset="-122"/>
            </a:endParaRPr>
          </a:p>
        </p:txBody>
      </p:sp>
      <p:sp>
        <p:nvSpPr>
          <p:cNvPr id="7" name="矩形 66"/>
          <p:cNvSpPr/>
          <p:nvPr/>
        </p:nvSpPr>
        <p:spPr>
          <a:xfrm rot="10800000" flipH="1" flipV="1">
            <a:off x="282823" y="304241"/>
            <a:ext cx="62327" cy="432001"/>
          </a:xfrm>
          <a:prstGeom prst="rect">
            <a:avLst/>
          </a:prstGeom>
          <a:solidFill>
            <a:srgbClr val="1C71E6"/>
          </a:solidFill>
          <a:ln w="12700">
            <a:miter lim="400000"/>
          </a:ln>
        </p:spPr>
        <p:txBody>
          <a:bodyPr lIns="45719" rIns="45719" anchor="ctr"/>
          <a:lstStyle/>
          <a:p>
            <a:pPr algn="ctr">
              <a:defRPr sz="900">
                <a:solidFill>
                  <a:srgbClr val="FFFFFF"/>
                </a:solidFill>
              </a:defRPr>
            </a:pPr>
            <a:endParaRPr/>
          </a:p>
        </p:txBody>
      </p:sp>
      <p:sp>
        <p:nvSpPr>
          <p:cNvPr id="10" name="标题 1">
            <a:extLst>
              <a:ext uri="{FF2B5EF4-FFF2-40B4-BE49-F238E27FC236}">
                <a16:creationId xmlns:a16="http://schemas.microsoft.com/office/drawing/2014/main" id="{C090D6DD-08E5-4682-A45D-5EA74A7D561A}"/>
              </a:ext>
            </a:extLst>
          </p:cNvPr>
          <p:cNvSpPr txBox="1">
            <a:spLocks/>
          </p:cNvSpPr>
          <p:nvPr/>
        </p:nvSpPr>
        <p:spPr>
          <a:xfrm>
            <a:off x="400722" y="278544"/>
            <a:ext cx="8859392" cy="540649"/>
          </a:xfrm>
          <a:prstGeom prst="rect">
            <a:avLst/>
          </a:prstGeom>
        </p:spPr>
        <p:txBody>
          <a:bodyPr>
            <a:normAutofit/>
          </a:bodyPr>
          <a:lstStyle>
            <a:lvl1pPr marL="0" marR="0" indent="0" algn="l" defTabSz="1219200" rtl="0" latinLnBrk="0">
              <a:lnSpc>
                <a:spcPct val="100000"/>
              </a:lnSpc>
              <a:spcBef>
                <a:spcPts val="0"/>
              </a:spcBef>
              <a:spcAft>
                <a:spcPts val="0"/>
              </a:spcAft>
              <a:buClrTx/>
              <a:buSzTx/>
              <a:buFontTx/>
              <a:buNone/>
              <a:defRPr sz="2400" b="1" i="0" u="none" strike="noStrike" cap="none" spc="-85" baseline="0">
                <a:solidFill>
                  <a:srgbClr val="000000"/>
                </a:solidFill>
                <a:uFillTx/>
                <a:latin typeface="微软雅黑" panose="020B0503020204020204" pitchFamily="34" charset="-122"/>
                <a:ea typeface="微软雅黑" panose="020B0503020204020204" pitchFamily="34" charset="-122"/>
                <a:cs typeface="+mn-cs"/>
                <a:sym typeface="Helvetica Neue" panose="02000503000000020004"/>
              </a:defRPr>
            </a:lvl1pPr>
            <a:lvl2pPr marL="0" marR="0" indent="2286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2pPr>
            <a:lvl3pPr marL="0" marR="0" indent="4572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3pPr>
            <a:lvl4pPr marL="0" marR="0" indent="6858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4pPr>
            <a:lvl5pPr marL="0" marR="0" indent="9144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5pPr>
            <a:lvl6pPr marL="0" marR="0" indent="11430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6pPr>
            <a:lvl7pPr marL="0" marR="0" indent="13716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7pPr>
            <a:lvl8pPr marL="0" marR="0" indent="16002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8pPr>
            <a:lvl9pPr marL="0" marR="0" indent="18288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9pPr>
          </a:lstStyle>
          <a:p>
            <a:r>
              <a:rPr lang="en-US" altLang="zh-CN" kern="0" dirty="0"/>
              <a:t>Map Generator</a:t>
            </a:r>
            <a:endParaRPr lang="zh-CN" altLang="en-US" kern="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14" y="1983122"/>
            <a:ext cx="8379069" cy="4711315"/>
          </a:xfrm>
          <a:prstGeom prst="rect">
            <a:avLst/>
          </a:prstGeom>
        </p:spPr>
      </p:pic>
    </p:spTree>
    <p:extLst>
      <p:ext uri="{BB962C8B-B14F-4D97-AF65-F5344CB8AC3E}">
        <p14:creationId xmlns:p14="http://schemas.microsoft.com/office/powerpoint/2010/main" val="76423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7"/>
          <a:srcRect t="4099"/>
          <a:stretch/>
        </p:blipFill>
        <p:spPr>
          <a:xfrm>
            <a:off x="7727327" y="4157663"/>
            <a:ext cx="3405451" cy="2640835"/>
          </a:xfrm>
          <a:prstGeom prst="rect">
            <a:avLst/>
          </a:prstGeom>
        </p:spPr>
      </p:pic>
      <p:pic>
        <p:nvPicPr>
          <p:cNvPr id="8" name="图片 7"/>
          <p:cNvPicPr>
            <a:picLocks noChangeAspect="1"/>
          </p:cNvPicPr>
          <p:nvPr/>
        </p:nvPicPr>
        <p:blipFill>
          <a:blip r:embed="rId8"/>
          <a:stretch>
            <a:fillRect/>
          </a:stretch>
        </p:blipFill>
        <p:spPr>
          <a:xfrm>
            <a:off x="521730" y="4130013"/>
            <a:ext cx="4832480" cy="2078533"/>
          </a:xfrm>
          <a:prstGeom prst="rect">
            <a:avLst/>
          </a:prstGeom>
        </p:spPr>
      </p:pic>
      <p:sp>
        <p:nvSpPr>
          <p:cNvPr id="545" name="矩形 66"/>
          <p:cNvSpPr/>
          <p:nvPr/>
        </p:nvSpPr>
        <p:spPr>
          <a:xfrm rot="10800000" flipH="1" flipV="1">
            <a:off x="282823" y="304241"/>
            <a:ext cx="62327" cy="432001"/>
          </a:xfrm>
          <a:prstGeom prst="rect">
            <a:avLst/>
          </a:prstGeom>
          <a:solidFill>
            <a:srgbClr val="1C71E6"/>
          </a:solidFill>
          <a:ln w="12700">
            <a:miter lim="400000"/>
          </a:ln>
        </p:spPr>
        <p:txBody>
          <a:bodyPr lIns="45719" rIns="45719" anchor="ctr"/>
          <a:lstStyle/>
          <a:p>
            <a:pPr algn="ctr">
              <a:defRPr sz="900">
                <a:solidFill>
                  <a:srgbClr val="FFFFFF"/>
                </a:solidFill>
              </a:defRPr>
            </a:pPr>
            <a:endParaRPr/>
          </a:p>
        </p:txBody>
      </p:sp>
      <p:sp>
        <p:nvSpPr>
          <p:cNvPr id="5" name="圆角矩形 14"/>
          <p:cNvSpPr/>
          <p:nvPr>
            <p:custDataLst>
              <p:tags r:id="rId1"/>
            </p:custDataLst>
          </p:nvPr>
        </p:nvSpPr>
        <p:spPr>
          <a:xfrm>
            <a:off x="527525" y="1568331"/>
            <a:ext cx="4781695" cy="360045"/>
          </a:xfrm>
          <a:prstGeom prst="roundRect">
            <a:avLst>
              <a:gd name="adj" fmla="val 6242"/>
            </a:avLst>
          </a:prstGeom>
          <a:solidFill>
            <a:srgbClr val="1D71E6"/>
          </a:solidFill>
          <a:ln w="6350" cap="rnd" cmpd="sng" algn="ctr">
            <a:solidFill>
              <a:srgbClr val="0E45D4"/>
            </a:solidFill>
            <a:prstDash val="solid"/>
            <a:round/>
          </a:ln>
          <a:effectLst/>
        </p:spPr>
        <p:txBody>
          <a:bodyPr rot="0" spcFirstLastPara="0" vert="horz" wrap="square" lIns="91440" tIns="45720" rIns="91440" bIns="45720" numCol="1" spcCol="0" rtlCol="0" fromWordArt="0" anchor="ctr" anchorCtr="0" forceAA="0" compatLnSpc="1">
            <a:noAutofit/>
          </a:bodyPr>
          <a:lstStyle/>
          <a:p>
            <a:pPr lvl="0" algn="ctr">
              <a:defRPr/>
            </a:pPr>
            <a:r>
              <a:rPr lang="en-US" altLang="zh-CN" sz="1400" b="1" kern="0" dirty="0">
                <a:solidFill>
                  <a:srgbClr val="FFFFFF"/>
                </a:solidFill>
                <a:latin typeface="微软雅黑" charset="-122"/>
                <a:ea typeface="微软雅黑" charset="-122"/>
              </a:rPr>
              <a:t>Foundation</a:t>
            </a:r>
            <a:r>
              <a:rPr lang="zh-CN" altLang="en-US" sz="1400" b="1" kern="0" dirty="0">
                <a:solidFill>
                  <a:srgbClr val="FFFFFF"/>
                </a:solidFill>
                <a:latin typeface="微软雅黑" charset="-122"/>
                <a:ea typeface="微软雅黑" charset="-122"/>
              </a:rPr>
              <a:t> </a:t>
            </a:r>
            <a:r>
              <a:rPr lang="en-US" altLang="zh-CN" sz="1400" b="1" kern="0" dirty="0">
                <a:solidFill>
                  <a:srgbClr val="FFFFFF"/>
                </a:solidFill>
                <a:latin typeface="微软雅黑" charset="-122"/>
                <a:ea typeface="微软雅黑" charset="-122"/>
              </a:rPr>
              <a:t>-</a:t>
            </a:r>
            <a:r>
              <a:rPr lang="zh-CN" altLang="en-US" sz="1400" b="1" kern="0" dirty="0">
                <a:solidFill>
                  <a:srgbClr val="FFFFFF"/>
                </a:solidFill>
                <a:latin typeface="微软雅黑" charset="-122"/>
                <a:ea typeface="微软雅黑" charset="-122"/>
              </a:rPr>
              <a:t> </a:t>
            </a:r>
            <a:r>
              <a:rPr lang="en-US" altLang="zh-CN" sz="1400" b="1" kern="0" dirty="0" err="1">
                <a:solidFill>
                  <a:srgbClr val="FFFFFF"/>
                </a:solidFill>
                <a:latin typeface="微软雅黑" charset="-122"/>
                <a:ea typeface="微软雅黑" charset="-122"/>
              </a:rPr>
              <a:t>MapGPT</a:t>
            </a:r>
            <a:endParaRPr kumimoji="0" lang="zh-CN" altLang="en-US" sz="1400" b="1" i="0" u="none" strike="noStrike" kern="0" cap="none" spc="0" normalizeH="0" baseline="0" noProof="0" dirty="0">
              <a:ln>
                <a:noFill/>
              </a:ln>
              <a:solidFill>
                <a:srgbClr val="FFFFFF"/>
              </a:solidFill>
              <a:effectLst/>
              <a:uLnTx/>
              <a:uFillTx/>
              <a:latin typeface="微软雅黑" charset="-122"/>
              <a:ea typeface="微软雅黑" charset="-122"/>
              <a:cs typeface="+mn-cs"/>
            </a:endParaRPr>
          </a:p>
        </p:txBody>
      </p:sp>
      <p:sp>
        <p:nvSpPr>
          <p:cNvPr id="6" name="圆角矩形 14"/>
          <p:cNvSpPr/>
          <p:nvPr>
            <p:custDataLst>
              <p:tags r:id="rId2"/>
            </p:custDataLst>
          </p:nvPr>
        </p:nvSpPr>
        <p:spPr>
          <a:xfrm>
            <a:off x="6852125" y="1568331"/>
            <a:ext cx="4781695" cy="360045"/>
          </a:xfrm>
          <a:prstGeom prst="roundRect">
            <a:avLst>
              <a:gd name="adj" fmla="val 6242"/>
            </a:avLst>
          </a:prstGeom>
          <a:solidFill>
            <a:srgbClr val="1D71E6"/>
          </a:solidFill>
          <a:ln w="6350" cap="rnd" cmpd="sng" algn="ctr">
            <a:solidFill>
              <a:srgbClr val="0E45D4"/>
            </a:solidFill>
            <a:prstDash val="solid"/>
            <a:round/>
          </a:ln>
          <a:effectLst/>
        </p:spPr>
        <p:txBody>
          <a:bodyPr rot="0" spcFirstLastPara="0" vert="horz" wrap="square" lIns="91440" tIns="45720" rIns="91440" bIns="45720" numCol="1" spcCol="0" rtlCol="0" fromWordArt="0" anchor="ctr" anchorCtr="0" forceAA="0" compatLnSpc="1">
            <a:noAutofit/>
          </a:bodyPr>
          <a:lstStyle/>
          <a:p>
            <a:pPr lvl="0" algn="ctr">
              <a:defRPr/>
            </a:pPr>
            <a:r>
              <a:rPr lang="en-US" altLang="zh-CN" sz="1400" b="1" kern="0" dirty="0">
                <a:solidFill>
                  <a:srgbClr val="FFFFFF"/>
                </a:solidFill>
                <a:latin typeface="微软雅黑" charset="-122"/>
                <a:ea typeface="微软雅黑" charset="-122"/>
              </a:rPr>
              <a:t>Map Generator</a:t>
            </a:r>
            <a:endParaRPr kumimoji="0" lang="zh-CN" altLang="en-US" sz="1400" b="1" i="0" u="none" strike="noStrike" kern="0" cap="none" spc="0" normalizeH="0" baseline="0" noProof="0" dirty="0">
              <a:ln>
                <a:noFill/>
              </a:ln>
              <a:solidFill>
                <a:srgbClr val="FFFFFF"/>
              </a:solidFill>
              <a:effectLst/>
              <a:uLnTx/>
              <a:uFillTx/>
              <a:latin typeface="微软雅黑" charset="-122"/>
              <a:ea typeface="微软雅黑" charset="-122"/>
              <a:cs typeface="+mn-cs"/>
            </a:endParaRPr>
          </a:p>
        </p:txBody>
      </p:sp>
      <p:sp>
        <p:nvSpPr>
          <p:cNvPr id="7" name="文本框 6"/>
          <p:cNvSpPr txBox="1"/>
          <p:nvPr>
            <p:custDataLst>
              <p:tags r:id="rId3"/>
            </p:custDataLst>
          </p:nvPr>
        </p:nvSpPr>
        <p:spPr>
          <a:xfrm>
            <a:off x="515104" y="1998403"/>
            <a:ext cx="4781694" cy="2017796"/>
          </a:xfrm>
          <a:prstGeom prst="rect">
            <a:avLst/>
          </a:prstGeom>
          <a:noFill/>
        </p:spPr>
        <p:txBody>
          <a:bodyPr wrap="square" rtlCol="0">
            <a:spAutoFit/>
          </a:bodyPr>
          <a:lstStyle/>
          <a:p>
            <a:pPr lvl="0">
              <a:lnSpc>
                <a:spcPct val="25000"/>
              </a:lnSpc>
              <a:defRPr/>
            </a:pPr>
            <a:endParaRPr lang="en-US" altLang="zh-CN" sz="1050" dirty="0">
              <a:solidFill>
                <a:prstClr val="black"/>
              </a:solidFill>
              <a:latin typeface="微软雅黑" charset="-122"/>
              <a:ea typeface="微软雅黑" charset="-122"/>
            </a:endParaRPr>
          </a:p>
          <a:p>
            <a:pPr lvl="0">
              <a:lnSpc>
                <a:spcPct val="125000"/>
              </a:lnSpc>
              <a:defRPr/>
            </a:pPr>
            <a:r>
              <a:rPr lang="en-US" altLang="zh-CN" sz="1100" b="1" dirty="0">
                <a:solidFill>
                  <a:prstClr val="black"/>
                </a:solidFill>
                <a:latin typeface="微软雅黑" panose="020B0402040204020203" pitchFamily="34" charset="-122"/>
                <a:ea typeface="微软雅黑" panose="020B0402040204020203" pitchFamily="34" charset="-122"/>
              </a:rPr>
              <a:t>Translate map generation instructions into tool invocations using GPT-4 and chain-of-thought reasoning.</a:t>
            </a:r>
          </a:p>
          <a:p>
            <a:pPr lvl="0">
              <a:lnSpc>
                <a:spcPct val="125000"/>
              </a:lnSpc>
              <a:defRPr/>
            </a:pPr>
            <a:endParaRPr lang="en-US" altLang="zh-CN" sz="1100" b="1" dirty="0">
              <a:solidFill>
                <a:prstClr val="black"/>
              </a:solidFill>
              <a:latin typeface="微软雅黑" panose="020B0402040204020203" pitchFamily="34" charset="-122"/>
              <a:ea typeface="微软雅黑" panose="020B0402040204020203" pitchFamily="34" charset="-122"/>
            </a:endParaRPr>
          </a:p>
          <a:p>
            <a:pPr lvl="0">
              <a:lnSpc>
                <a:spcPct val="125000"/>
              </a:lnSpc>
              <a:defRPr/>
            </a:pPr>
            <a:r>
              <a:rPr lang="en-US" altLang="zh-CN" sz="1100" b="1" dirty="0">
                <a:solidFill>
                  <a:prstClr val="black"/>
                </a:solidFill>
                <a:latin typeface="微软雅黑" panose="020B0402040204020203" pitchFamily="34" charset="-122"/>
                <a:ea typeface="微软雅黑" panose="020B0402040204020203" pitchFamily="34" charset="-122"/>
              </a:rPr>
              <a:t>LLM: GPT-4 </a:t>
            </a:r>
          </a:p>
          <a:p>
            <a:pPr lvl="0">
              <a:lnSpc>
                <a:spcPct val="125000"/>
              </a:lnSpc>
              <a:defRPr/>
            </a:pPr>
            <a:r>
              <a:rPr lang="en-US" altLang="zh-CN" sz="1100" b="1" dirty="0">
                <a:solidFill>
                  <a:prstClr val="black"/>
                </a:solidFill>
                <a:latin typeface="微软雅黑" panose="020B0402040204020203" pitchFamily="34" charset="-122"/>
                <a:ea typeface="微软雅黑" panose="020B0402040204020203" pitchFamily="34" charset="-122"/>
              </a:rPr>
              <a:t>Tools: 59 Tools </a:t>
            </a:r>
          </a:p>
          <a:p>
            <a:pPr marL="171450" lvl="0" indent="-171450">
              <a:lnSpc>
                <a:spcPct val="125000"/>
              </a:lnSpc>
              <a:buFont typeface="Arial" panose="020B0604020202020204" pitchFamily="34" charset="0"/>
              <a:buChar char="•"/>
              <a:defRPr/>
            </a:pPr>
            <a:r>
              <a:rPr lang="en-US" altLang="zh-CN" sz="1100" b="1" dirty="0">
                <a:solidFill>
                  <a:prstClr val="black"/>
                </a:solidFill>
                <a:latin typeface="微软雅黑" panose="020B0402040204020203" pitchFamily="34" charset="-122"/>
                <a:ea typeface="微软雅黑" panose="020B0402040204020203" pitchFamily="34" charset="-122"/>
              </a:rPr>
              <a:t>Map Initialization</a:t>
            </a:r>
          </a:p>
          <a:p>
            <a:pPr marL="171450" lvl="0" indent="-171450">
              <a:lnSpc>
                <a:spcPct val="125000"/>
              </a:lnSpc>
              <a:buFont typeface="Arial" panose="020B0604020202020204" pitchFamily="34" charset="0"/>
              <a:buChar char="•"/>
              <a:defRPr/>
            </a:pPr>
            <a:r>
              <a:rPr lang="en-US" altLang="zh-CN" sz="1100" b="1" dirty="0">
                <a:solidFill>
                  <a:prstClr val="black"/>
                </a:solidFill>
                <a:latin typeface="微软雅黑" panose="020B0402040204020203" pitchFamily="34" charset="-122"/>
                <a:ea typeface="微软雅黑" panose="020B0402040204020203" pitchFamily="34" charset="-122"/>
              </a:rPr>
              <a:t>Add Layers</a:t>
            </a:r>
          </a:p>
          <a:p>
            <a:pPr marL="171450" lvl="0" indent="-171450">
              <a:lnSpc>
                <a:spcPct val="125000"/>
              </a:lnSpc>
              <a:buFont typeface="Arial" panose="020B0604020202020204" pitchFamily="34" charset="0"/>
              <a:buChar char="•"/>
              <a:defRPr/>
            </a:pPr>
            <a:r>
              <a:rPr lang="en-US" altLang="zh-CN" sz="1100" b="1" dirty="0">
                <a:solidFill>
                  <a:prstClr val="black"/>
                </a:solidFill>
                <a:latin typeface="微软雅黑" panose="020B0402040204020203" pitchFamily="34" charset="-122"/>
                <a:ea typeface="微软雅黑" panose="020B0402040204020203" pitchFamily="34" charset="-122"/>
              </a:rPr>
              <a:t>Add Elements</a:t>
            </a:r>
          </a:p>
          <a:p>
            <a:pPr marL="171450" lvl="0" indent="-171450">
              <a:lnSpc>
                <a:spcPct val="125000"/>
              </a:lnSpc>
              <a:buFont typeface="Arial" panose="020B0604020202020204" pitchFamily="34" charset="0"/>
              <a:buChar char="•"/>
              <a:defRPr/>
            </a:pPr>
            <a:r>
              <a:rPr lang="en-US" altLang="zh-CN" sz="1100" b="1" dirty="0">
                <a:solidFill>
                  <a:prstClr val="black"/>
                </a:solidFill>
                <a:latin typeface="微软雅黑" panose="020B0402040204020203" pitchFamily="34" charset="-122"/>
                <a:ea typeface="微软雅黑" panose="020B0402040204020203" pitchFamily="34" charset="-122"/>
              </a:rPr>
              <a:t>Map Storage</a:t>
            </a:r>
            <a:endParaRPr lang="zh-CN" altLang="en-US" sz="1100" b="1" dirty="0">
              <a:solidFill>
                <a:prstClr val="black"/>
              </a:solidFill>
              <a:latin typeface="微软雅黑" panose="020B0402040204020203" pitchFamily="34" charset="-122"/>
              <a:ea typeface="微软雅黑" panose="020B0402040204020203" pitchFamily="34" charset="-122"/>
            </a:endParaRPr>
          </a:p>
        </p:txBody>
      </p:sp>
      <p:sp>
        <p:nvSpPr>
          <p:cNvPr id="9" name="矩形 8"/>
          <p:cNvSpPr/>
          <p:nvPr/>
        </p:nvSpPr>
        <p:spPr>
          <a:xfrm>
            <a:off x="521730" y="6387844"/>
            <a:ext cx="7269892" cy="338554"/>
          </a:xfrm>
          <a:prstGeom prst="rect">
            <a:avLst/>
          </a:prstGeom>
        </p:spPr>
        <p:txBody>
          <a:bodyPr wrap="square">
            <a:spAutoFit/>
          </a:bodyPr>
          <a:lstStyle/>
          <a:p>
            <a:r>
              <a:rPr lang="en-US" altLang="zh-CN" sz="800" dirty="0" err="1">
                <a:solidFill>
                  <a:srgbClr val="000000"/>
                </a:solidFill>
                <a:latin typeface="Arial" panose="020B0604020202020204" pitchFamily="34" charset="0"/>
              </a:rPr>
              <a:t>Zhengting</a:t>
            </a:r>
            <a:r>
              <a:rPr lang="en-US" altLang="zh-CN" sz="800" dirty="0">
                <a:solidFill>
                  <a:srgbClr val="000000"/>
                </a:solidFill>
                <a:latin typeface="Arial" panose="020B0604020202020204" pitchFamily="34" charset="0"/>
              </a:rPr>
              <a:t> He, </a:t>
            </a:r>
            <a:r>
              <a:rPr lang="en-US" altLang="zh-CN" sz="800" dirty="0" err="1">
                <a:solidFill>
                  <a:srgbClr val="000000"/>
                </a:solidFill>
                <a:latin typeface="Arial" panose="020B0604020202020204" pitchFamily="34" charset="0"/>
              </a:rPr>
              <a:t>Jingxuan</a:t>
            </a:r>
            <a:r>
              <a:rPr lang="en-US" altLang="zh-CN" sz="800" dirty="0">
                <a:solidFill>
                  <a:srgbClr val="000000"/>
                </a:solidFill>
                <a:latin typeface="Arial" panose="020B0604020202020204" pitchFamily="34" charset="0"/>
              </a:rPr>
              <a:t> Li, </a:t>
            </a:r>
            <a:r>
              <a:rPr lang="en-US" altLang="zh-CN" sz="800" dirty="0" err="1">
                <a:solidFill>
                  <a:srgbClr val="000000"/>
                </a:solidFill>
                <a:latin typeface="Arial" panose="020B0604020202020204" pitchFamily="34" charset="0"/>
              </a:rPr>
              <a:t>Jianfeng</a:t>
            </a:r>
            <a:r>
              <a:rPr lang="en-US" altLang="zh-CN" sz="800" dirty="0">
                <a:solidFill>
                  <a:srgbClr val="000000"/>
                </a:solidFill>
                <a:latin typeface="Arial" panose="020B0604020202020204" pitchFamily="34" charset="0"/>
              </a:rPr>
              <a:t> Lin, </a:t>
            </a:r>
            <a:r>
              <a:rPr lang="en-US" altLang="zh-CN" sz="800" dirty="0" err="1">
                <a:solidFill>
                  <a:srgbClr val="000000"/>
                </a:solidFill>
                <a:latin typeface="Arial" panose="020B0604020202020204" pitchFamily="34" charset="0"/>
              </a:rPr>
              <a:t>Qingfeng</a:t>
            </a:r>
            <a:r>
              <a:rPr lang="en-US" altLang="zh-CN" sz="800" dirty="0">
                <a:solidFill>
                  <a:srgbClr val="000000"/>
                </a:solidFill>
                <a:latin typeface="Arial" panose="020B0604020202020204" pitchFamily="34" charset="0"/>
              </a:rPr>
              <a:t> Guan, </a:t>
            </a:r>
            <a:r>
              <a:rPr lang="en-US" altLang="zh-CN" sz="800" b="1" dirty="0" err="1">
                <a:solidFill>
                  <a:srgbClr val="000000"/>
                </a:solidFill>
                <a:latin typeface="Arial" panose="020B0604020202020204" pitchFamily="34" charset="0"/>
              </a:rPr>
              <a:t>Wenhao</a:t>
            </a:r>
            <a:r>
              <a:rPr lang="en-US" altLang="zh-CN" sz="800" b="1" dirty="0">
                <a:solidFill>
                  <a:srgbClr val="000000"/>
                </a:solidFill>
                <a:latin typeface="Arial" panose="020B0604020202020204" pitchFamily="34" charset="0"/>
              </a:rPr>
              <a:t> Yu*</a:t>
            </a:r>
            <a:r>
              <a:rPr lang="en-US" altLang="zh-CN" sz="800" dirty="0">
                <a:solidFill>
                  <a:srgbClr val="000000"/>
                </a:solidFill>
                <a:latin typeface="Arial" panose="020B0604020202020204" pitchFamily="34" charset="0"/>
              </a:rPr>
              <a:t>. </a:t>
            </a:r>
          </a:p>
          <a:p>
            <a:r>
              <a:rPr lang="en-US" altLang="zh-CN" sz="800" dirty="0" err="1">
                <a:solidFill>
                  <a:srgbClr val="000000"/>
                </a:solidFill>
                <a:latin typeface="Arial" panose="020B0604020202020204" pitchFamily="34" charset="0"/>
              </a:rPr>
              <a:t>MapGPT</a:t>
            </a:r>
            <a:r>
              <a:rPr lang="en-US" altLang="zh-CN" sz="800" dirty="0">
                <a:solidFill>
                  <a:srgbClr val="000000"/>
                </a:solidFill>
                <a:latin typeface="Arial" panose="020B0604020202020204" pitchFamily="34" charset="0"/>
              </a:rPr>
              <a:t>: An Autonomous Framework for Mapping by Integrating Large Language Model and Cartographic Tools. 2024</a:t>
            </a:r>
            <a:endParaRPr lang="zh-CN" altLang="en-US" sz="800" dirty="0"/>
          </a:p>
        </p:txBody>
      </p:sp>
      <p:sp>
        <p:nvSpPr>
          <p:cNvPr id="55" name="文本框 54"/>
          <p:cNvSpPr txBox="1"/>
          <p:nvPr>
            <p:custDataLst>
              <p:tags r:id="rId4"/>
            </p:custDataLst>
          </p:nvPr>
        </p:nvSpPr>
        <p:spPr>
          <a:xfrm>
            <a:off x="6809263" y="1983878"/>
            <a:ext cx="4943185" cy="2250616"/>
          </a:xfrm>
          <a:prstGeom prst="rect">
            <a:avLst/>
          </a:prstGeom>
          <a:noFill/>
        </p:spPr>
        <p:txBody>
          <a:bodyPr wrap="square" rtlCol="0">
            <a:spAutoFit/>
          </a:bodyPr>
          <a:lstStyle/>
          <a:p>
            <a:pPr marL="171450" lvl="0" indent="-171450">
              <a:lnSpc>
                <a:spcPct val="25000"/>
              </a:lnSpc>
              <a:buFont typeface="Arial" panose="020B0604020202020204" pitchFamily="34" charset="0"/>
              <a:buChar char="•"/>
              <a:defRPr/>
            </a:pPr>
            <a:endParaRPr lang="en-US" altLang="zh-CN" sz="1100" dirty="0">
              <a:solidFill>
                <a:prstClr val="black"/>
              </a:solidFill>
              <a:latin typeface="微软雅黑" charset="-122"/>
              <a:ea typeface="微软雅黑" charset="-122"/>
            </a:endParaRPr>
          </a:p>
          <a:p>
            <a:pPr marL="171450" lvl="0" indent="-171450">
              <a:lnSpc>
                <a:spcPct val="125000"/>
              </a:lnSpc>
              <a:buFont typeface="Arial" panose="020B0604020202020204" pitchFamily="34" charset="0"/>
              <a:buChar char="•"/>
              <a:defRPr/>
            </a:pPr>
            <a:r>
              <a:rPr lang="en-US" altLang="zh-CN" sz="1100" b="1" dirty="0">
                <a:solidFill>
                  <a:prstClr val="black"/>
                </a:solidFill>
                <a:latin typeface="微软雅黑" panose="020B0402040204020203" pitchFamily="34" charset="-122"/>
                <a:ea typeface="微软雅黑" panose="020B0402040204020203" pitchFamily="34" charset="-122"/>
              </a:rPr>
              <a:t>Based on </a:t>
            </a:r>
            <a:r>
              <a:rPr lang="en-US" altLang="zh-CN" sz="1100" b="1" dirty="0" err="1">
                <a:solidFill>
                  <a:prstClr val="black"/>
                </a:solidFill>
                <a:latin typeface="微软雅黑" panose="020B0402040204020203" pitchFamily="34" charset="-122"/>
                <a:ea typeface="微软雅黑" panose="020B0402040204020203" pitchFamily="34" charset="-122"/>
              </a:rPr>
              <a:t>GeoGPT</a:t>
            </a:r>
            <a:r>
              <a:rPr lang="en-US" altLang="zh-CN" sz="1100" b="1" dirty="0">
                <a:solidFill>
                  <a:prstClr val="black"/>
                </a:solidFill>
                <a:latin typeface="微软雅黑" panose="020B0402040204020203" pitchFamily="34" charset="-122"/>
                <a:ea typeface="微软雅黑" panose="020B0402040204020203" pitchFamily="34" charset="-122"/>
              </a:rPr>
              <a:t>: </a:t>
            </a:r>
            <a:r>
              <a:rPr lang="en-US" altLang="zh-CN" sz="1100" dirty="0" err="1">
                <a:solidFill>
                  <a:prstClr val="black"/>
                </a:solidFill>
                <a:latin typeface="微软雅黑" panose="020B0402040204020203" pitchFamily="34" charset="-122"/>
                <a:ea typeface="微软雅黑" panose="020B0402040204020203" pitchFamily="34" charset="-122"/>
              </a:rPr>
              <a:t>GeoGPT</a:t>
            </a:r>
            <a:r>
              <a:rPr lang="en-US" altLang="zh-CN" sz="1100" dirty="0">
                <a:solidFill>
                  <a:prstClr val="black"/>
                </a:solidFill>
                <a:latin typeface="微软雅黑" panose="020B0402040204020203" pitchFamily="34" charset="-122"/>
                <a:ea typeface="微软雅黑" panose="020B0402040204020203" pitchFamily="34" charset="-122"/>
              </a:rPr>
              <a:t> uses geoscience-specific data for training, making it </a:t>
            </a:r>
            <a:r>
              <a:rPr lang="en-US" altLang="zh-CN" sz="1100" b="1" dirty="0">
                <a:solidFill>
                  <a:srgbClr val="C00000"/>
                </a:solidFill>
                <a:latin typeface="微软雅黑" panose="020B0402040204020203" pitchFamily="34" charset="-122"/>
                <a:ea typeface="微软雅黑" panose="020B0402040204020203" pitchFamily="34" charset="-122"/>
              </a:rPr>
              <a:t>better suited for map generation</a:t>
            </a:r>
            <a:r>
              <a:rPr lang="en-US" altLang="zh-CN" sz="1100" dirty="0">
                <a:solidFill>
                  <a:prstClr val="black"/>
                </a:solidFill>
                <a:latin typeface="微软雅黑" panose="020B0402040204020203" pitchFamily="34" charset="-122"/>
                <a:ea typeface="微软雅黑" panose="020B0402040204020203" pitchFamily="34" charset="-122"/>
              </a:rPr>
              <a:t> and more convenient for providing </a:t>
            </a:r>
            <a:r>
              <a:rPr lang="en-US" altLang="zh-CN" sz="1100" b="1" dirty="0">
                <a:solidFill>
                  <a:srgbClr val="C00000"/>
                </a:solidFill>
                <a:latin typeface="微软雅黑" panose="020B0402040204020203" pitchFamily="34" charset="-122"/>
                <a:ea typeface="微软雅黑" panose="020B0402040204020203" pitchFamily="34" charset="-122"/>
              </a:rPr>
              <a:t>free public services</a:t>
            </a:r>
            <a:endParaRPr lang="en-US" altLang="zh-CN" sz="1100" dirty="0">
              <a:solidFill>
                <a:prstClr val="black"/>
              </a:solidFill>
              <a:latin typeface="微软雅黑" panose="020B0402040204020203" pitchFamily="34" charset="-122"/>
              <a:ea typeface="微软雅黑" panose="020B0402040204020203" pitchFamily="34" charset="-122"/>
            </a:endParaRPr>
          </a:p>
          <a:p>
            <a:pPr marL="171450" lvl="0" indent="-171450">
              <a:lnSpc>
                <a:spcPct val="125000"/>
              </a:lnSpc>
              <a:buFont typeface="Arial" panose="020B0604020202020204" pitchFamily="34" charset="0"/>
              <a:buChar char="•"/>
              <a:defRPr/>
            </a:pPr>
            <a:r>
              <a:rPr lang="en-US" altLang="zh-CN" sz="1100" b="1" dirty="0">
                <a:solidFill>
                  <a:prstClr val="black"/>
                </a:solidFill>
                <a:latin typeface="微软雅黑" panose="020B0402040204020203" pitchFamily="34" charset="-122"/>
                <a:ea typeface="微软雅黑" panose="020B0402040204020203" pitchFamily="34" charset="-122"/>
              </a:rPr>
              <a:t>Extensive GIS Data Support: </a:t>
            </a:r>
            <a:r>
              <a:rPr lang="en-US" altLang="zh-CN" sz="1100" dirty="0">
                <a:solidFill>
                  <a:prstClr val="black"/>
                </a:solidFill>
                <a:latin typeface="微软雅黑" panose="020B0402040204020203" pitchFamily="34" charset="-122"/>
                <a:ea typeface="微软雅黑" panose="020B0402040204020203" pitchFamily="34" charset="-122"/>
              </a:rPr>
              <a:t>supports processing of various file and allows the addition of </a:t>
            </a:r>
            <a:r>
              <a:rPr lang="en-US" altLang="zh-CN" sz="1100" dirty="0" err="1">
                <a:solidFill>
                  <a:prstClr val="black"/>
                </a:solidFill>
                <a:latin typeface="微软雅黑" panose="020B0402040204020203" pitchFamily="34" charset="-122"/>
                <a:ea typeface="微软雅黑" panose="020B0402040204020203" pitchFamily="34" charset="-122"/>
              </a:rPr>
              <a:t>basemaps</a:t>
            </a:r>
            <a:endParaRPr lang="en-US" altLang="zh-CN" sz="1100" dirty="0">
              <a:solidFill>
                <a:prstClr val="black"/>
              </a:solidFill>
              <a:latin typeface="微软雅黑" panose="020B0402040204020203" pitchFamily="34" charset="-122"/>
              <a:ea typeface="微软雅黑" panose="020B0402040204020203" pitchFamily="34" charset="-122"/>
            </a:endParaRPr>
          </a:p>
          <a:p>
            <a:pPr marL="171450" lvl="0" indent="-171450">
              <a:lnSpc>
                <a:spcPct val="125000"/>
              </a:lnSpc>
              <a:buFont typeface="Arial" panose="020B0604020202020204" pitchFamily="34" charset="0"/>
              <a:buChar char="•"/>
              <a:defRPr/>
            </a:pPr>
            <a:r>
              <a:rPr lang="en-US" altLang="zh-CN" sz="1100" b="1" dirty="0">
                <a:solidFill>
                  <a:prstClr val="black"/>
                </a:solidFill>
                <a:latin typeface="微软雅黑" panose="020B0402040204020203" pitchFamily="34" charset="-122"/>
                <a:ea typeface="微软雅黑" panose="020B0402040204020203" pitchFamily="34" charset="-122"/>
              </a:rPr>
              <a:t>User-Friendly for Non-Professionals: </a:t>
            </a:r>
            <a:r>
              <a:rPr lang="en-US" altLang="zh-CN" sz="1100" dirty="0">
                <a:solidFill>
                  <a:prstClr val="black"/>
                </a:solidFill>
                <a:latin typeface="微软雅黑" panose="020B0402040204020203" pitchFamily="34" charset="-122"/>
                <a:ea typeface="微软雅黑" panose="020B0402040204020203" pitchFamily="34" charset="-122"/>
              </a:rPr>
              <a:t>supports natural language instructions with a </a:t>
            </a:r>
            <a:r>
              <a:rPr lang="en-US" altLang="zh-CN" sz="1100" b="1" dirty="0">
                <a:solidFill>
                  <a:srgbClr val="C00000"/>
                </a:solidFill>
                <a:latin typeface="微软雅黑" panose="020B0402040204020203" pitchFamily="34" charset="-122"/>
                <a:ea typeface="微软雅黑" panose="020B0402040204020203" pitchFamily="34" charset="-122"/>
              </a:rPr>
              <a:t>lower barrier to entry</a:t>
            </a:r>
            <a:r>
              <a:rPr lang="en-US" altLang="zh-CN" sz="1100" dirty="0">
                <a:solidFill>
                  <a:prstClr val="black"/>
                </a:solidFill>
                <a:latin typeface="微软雅黑" panose="020B0402040204020203" pitchFamily="34" charset="-122"/>
                <a:ea typeface="微软雅黑" panose="020B0402040204020203" pitchFamily="34" charset="-122"/>
              </a:rPr>
              <a:t>.</a:t>
            </a:r>
          </a:p>
          <a:p>
            <a:pPr marL="171450" lvl="0" indent="-171450">
              <a:lnSpc>
                <a:spcPct val="125000"/>
              </a:lnSpc>
              <a:buFont typeface="Arial" panose="020B0604020202020204" pitchFamily="34" charset="0"/>
              <a:buChar char="•"/>
              <a:defRPr/>
            </a:pPr>
            <a:r>
              <a:rPr lang="en-US" altLang="zh-CN" sz="1100" b="1" dirty="0">
                <a:solidFill>
                  <a:prstClr val="black"/>
                </a:solidFill>
                <a:latin typeface="微软雅黑" panose="020B0402040204020203" pitchFamily="34" charset="-122"/>
                <a:ea typeface="微软雅黑" panose="020B0402040204020203" pitchFamily="34" charset="-122"/>
              </a:rPr>
              <a:t>More Geological Map-Oriented Tools: </a:t>
            </a:r>
            <a:r>
              <a:rPr lang="en-US" altLang="zh-CN" sz="1100" dirty="0">
                <a:solidFill>
                  <a:prstClr val="black"/>
                </a:solidFill>
                <a:latin typeface="微软雅黑" panose="020B0402040204020203" pitchFamily="34" charset="-122"/>
                <a:ea typeface="微软雅黑" panose="020B0402040204020203" pitchFamily="34" charset="-122"/>
              </a:rPr>
              <a:t>more tools tailored for geological map generation will be added by integrating the needs of geoscience experts</a:t>
            </a:r>
            <a:endParaRPr lang="zh-CN" altLang="en-US" sz="1100" dirty="0">
              <a:solidFill>
                <a:prstClr val="black"/>
              </a:solidFill>
              <a:latin typeface="微软雅黑" panose="020B0402040204020203" pitchFamily="34" charset="-122"/>
              <a:ea typeface="微软雅黑" panose="020B0402040204020203" pitchFamily="34" charset="-122"/>
            </a:endParaRPr>
          </a:p>
        </p:txBody>
      </p:sp>
      <p:sp>
        <p:nvSpPr>
          <p:cNvPr id="4" name="矩形 3"/>
          <p:cNvSpPr/>
          <p:nvPr/>
        </p:nvSpPr>
        <p:spPr>
          <a:xfrm>
            <a:off x="464634" y="775426"/>
            <a:ext cx="11212047" cy="679801"/>
          </a:xfrm>
          <a:prstGeom prst="rect">
            <a:avLst/>
          </a:prstGeom>
        </p:spPr>
        <p:txBody>
          <a:bodyPr wrap="square">
            <a:spAutoFit/>
          </a:bodyPr>
          <a:lstStyle/>
          <a:p>
            <a:pPr>
              <a:lnSpc>
                <a:spcPct val="125000"/>
              </a:lnSpc>
              <a:spcAft>
                <a:spcPts val="300"/>
              </a:spcAft>
              <a:defRPr/>
            </a:pPr>
            <a:r>
              <a:rPr lang="en-US" altLang="zh-CN" sz="1600" dirty="0">
                <a:solidFill>
                  <a:prstClr val="black"/>
                </a:solidFill>
                <a:latin typeface="微软雅黑" charset="-122"/>
                <a:ea typeface="微软雅黑" charset="-122"/>
              </a:rPr>
              <a:t>Inspired by </a:t>
            </a:r>
            <a:r>
              <a:rPr lang="en-US" altLang="zh-CN" sz="1600" dirty="0" err="1">
                <a:solidFill>
                  <a:prstClr val="black"/>
                </a:solidFill>
                <a:latin typeface="微软雅黑" charset="-122"/>
                <a:ea typeface="微软雅黑" charset="-122"/>
              </a:rPr>
              <a:t>MapGPT</a:t>
            </a:r>
            <a:r>
              <a:rPr lang="en-US" altLang="zh-CN" sz="1600" dirty="0">
                <a:solidFill>
                  <a:prstClr val="black"/>
                </a:solidFill>
                <a:latin typeface="微软雅黑" charset="-122"/>
                <a:ea typeface="微软雅黑" charset="-122"/>
              </a:rPr>
              <a:t>, functional improvements and interaction optimizations were made based on </a:t>
            </a:r>
            <a:r>
              <a:rPr lang="en-US" altLang="zh-CN" sz="1600" dirty="0" err="1">
                <a:solidFill>
                  <a:prstClr val="black"/>
                </a:solidFill>
                <a:latin typeface="微软雅黑" charset="-122"/>
                <a:ea typeface="微软雅黑" charset="-122"/>
              </a:rPr>
              <a:t>GeoGPT</a:t>
            </a:r>
            <a:r>
              <a:rPr lang="en-US" altLang="zh-CN" sz="1600" dirty="0">
                <a:solidFill>
                  <a:prstClr val="black"/>
                </a:solidFill>
                <a:latin typeface="微软雅黑" charset="-122"/>
                <a:ea typeface="微软雅黑" charset="-122"/>
              </a:rPr>
              <a:t>, leading to the development of a geological map creation plugin.</a:t>
            </a:r>
            <a:endParaRPr lang="en-GB" altLang="zh-CN" sz="900" dirty="0">
              <a:solidFill>
                <a:prstClr val="black"/>
              </a:solidFill>
              <a:latin typeface="微软雅黑" charset="-122"/>
              <a:ea typeface="微软雅黑" charset="-122"/>
            </a:endParaRPr>
          </a:p>
        </p:txBody>
      </p:sp>
      <p:sp>
        <p:nvSpPr>
          <p:cNvPr id="14" name="标题 1">
            <a:extLst>
              <a:ext uri="{FF2B5EF4-FFF2-40B4-BE49-F238E27FC236}">
                <a16:creationId xmlns:a16="http://schemas.microsoft.com/office/drawing/2014/main" id="{C090D6DD-08E5-4682-A45D-5EA74A7D561A}"/>
              </a:ext>
            </a:extLst>
          </p:cNvPr>
          <p:cNvSpPr txBox="1">
            <a:spLocks/>
          </p:cNvSpPr>
          <p:nvPr/>
        </p:nvSpPr>
        <p:spPr>
          <a:xfrm>
            <a:off x="400722" y="278544"/>
            <a:ext cx="8859392" cy="540649"/>
          </a:xfrm>
          <a:prstGeom prst="rect">
            <a:avLst/>
          </a:prstGeom>
        </p:spPr>
        <p:txBody>
          <a:bodyPr>
            <a:normAutofit/>
          </a:bodyPr>
          <a:lstStyle>
            <a:lvl1pPr marL="0" marR="0" indent="0" algn="l" defTabSz="1219200" rtl="0" latinLnBrk="0">
              <a:lnSpc>
                <a:spcPct val="100000"/>
              </a:lnSpc>
              <a:spcBef>
                <a:spcPts val="0"/>
              </a:spcBef>
              <a:spcAft>
                <a:spcPts val="0"/>
              </a:spcAft>
              <a:buClrTx/>
              <a:buSzTx/>
              <a:buFontTx/>
              <a:buNone/>
              <a:defRPr sz="2400" b="1" i="0" u="none" strike="noStrike" cap="none" spc="-85" baseline="0">
                <a:solidFill>
                  <a:srgbClr val="000000"/>
                </a:solidFill>
                <a:uFillTx/>
                <a:latin typeface="微软雅黑" panose="020B0503020204020204" pitchFamily="34" charset="-122"/>
                <a:ea typeface="微软雅黑" panose="020B0503020204020204" pitchFamily="34" charset="-122"/>
                <a:cs typeface="+mn-cs"/>
                <a:sym typeface="Helvetica Neue" panose="02000503000000020004"/>
              </a:defRPr>
            </a:lvl1pPr>
            <a:lvl2pPr marL="0" marR="0" indent="2286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2pPr>
            <a:lvl3pPr marL="0" marR="0" indent="4572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3pPr>
            <a:lvl4pPr marL="0" marR="0" indent="6858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4pPr>
            <a:lvl5pPr marL="0" marR="0" indent="9144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5pPr>
            <a:lvl6pPr marL="0" marR="0" indent="11430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6pPr>
            <a:lvl7pPr marL="0" marR="0" indent="13716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7pPr>
            <a:lvl8pPr marL="0" marR="0" indent="16002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8pPr>
            <a:lvl9pPr marL="0" marR="0" indent="1828800" algn="l" defTabSz="1219200" rtl="0" latinLnBrk="0">
              <a:lnSpc>
                <a:spcPct val="80000"/>
              </a:lnSpc>
              <a:spcBef>
                <a:spcPts val="0"/>
              </a:spcBef>
              <a:spcAft>
                <a:spcPts val="0"/>
              </a:spcAft>
              <a:buClrTx/>
              <a:buSzTx/>
              <a:buFontTx/>
              <a:buNone/>
              <a:defRPr sz="4250" b="1" i="0" u="none" strike="noStrike" cap="none" spc="-85" baseline="0">
                <a:solidFill>
                  <a:srgbClr val="000000"/>
                </a:solidFill>
                <a:uFillTx/>
                <a:latin typeface="+mn-lt"/>
                <a:ea typeface="+mn-ea"/>
                <a:cs typeface="+mn-cs"/>
                <a:sym typeface="Helvetica Neue" panose="02000503000000020004"/>
              </a:defRPr>
            </a:lvl9pPr>
          </a:lstStyle>
          <a:p>
            <a:r>
              <a:rPr lang="en-US" altLang="zh-CN" dirty="0">
                <a:solidFill>
                  <a:srgbClr val="020202"/>
                </a:solidFill>
              </a:rPr>
              <a:t>Foundation and Enhancement</a:t>
            </a:r>
          </a:p>
        </p:txBody>
      </p:sp>
    </p:spTree>
    <p:extLst>
      <p:ext uri="{BB962C8B-B14F-4D97-AF65-F5344CB8AC3E}">
        <p14:creationId xmlns:p14="http://schemas.microsoft.com/office/powerpoint/2010/main" val="116758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Map Generator – The End Product</a:t>
            </a:r>
            <a:endParaRPr lang="en-US" dirty="0"/>
          </a:p>
        </p:txBody>
      </p:sp>
      <p:sp>
        <p:nvSpPr>
          <p:cNvPr id="5" name="Text Placeholder 4"/>
          <p:cNvSpPr>
            <a:spLocks noGrp="1"/>
          </p:cNvSpPr>
          <p:nvPr>
            <p:ph type="body" idx="1"/>
          </p:nvPr>
        </p:nvSpPr>
        <p:spPr/>
        <p:txBody>
          <a:bodyPr/>
          <a:lstStyle/>
          <a:p>
            <a:pPr algn="ctr"/>
            <a:r>
              <a:rPr lang="en-US" dirty="0" err="1" smtClean="0"/>
              <a:t>Shapefile</a:t>
            </a:r>
            <a:r>
              <a:rPr lang="en-US" dirty="0" smtClean="0"/>
              <a:t> Uploaded to Map Generator</a:t>
            </a:r>
            <a:endParaRPr lang="en-US"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45952" y="2872186"/>
            <a:ext cx="5124611" cy="3623816"/>
          </a:xfrm>
        </p:spPr>
      </p:pic>
      <p:sp>
        <p:nvSpPr>
          <p:cNvPr id="7" name="Text Placeholder 6"/>
          <p:cNvSpPr>
            <a:spLocks noGrp="1"/>
          </p:cNvSpPr>
          <p:nvPr>
            <p:ph type="body" sz="quarter" idx="3"/>
          </p:nvPr>
        </p:nvSpPr>
        <p:spPr/>
        <p:txBody>
          <a:bodyPr/>
          <a:lstStyle/>
          <a:p>
            <a:pPr algn="ctr"/>
            <a:r>
              <a:rPr lang="en-US" dirty="0" smtClean="0"/>
              <a:t>Geological Map generated in Map Generator </a:t>
            </a:r>
            <a:endParaRPr lang="en-US" dirty="0"/>
          </a:p>
        </p:txBody>
      </p:sp>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419850" y="2872747"/>
            <a:ext cx="5115011" cy="3617028"/>
          </a:xfrm>
        </p:spPr>
      </p:pic>
      <p:sp>
        <p:nvSpPr>
          <p:cNvPr id="11" name="Right Arrow 10"/>
          <p:cNvSpPr/>
          <p:nvPr/>
        </p:nvSpPr>
        <p:spPr>
          <a:xfrm>
            <a:off x="5016617" y="6583828"/>
            <a:ext cx="2181137" cy="239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55" y="537800"/>
            <a:ext cx="948268" cy="418546"/>
          </a:xfrm>
          <a:prstGeom prst="rect">
            <a:avLst/>
          </a:prstGeom>
          <a:solidFill>
            <a:schemeClr val="bg1"/>
          </a:solidFill>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0289" t="22562" r="16225" b="27584"/>
          <a:stretch/>
        </p:blipFill>
        <p:spPr>
          <a:xfrm>
            <a:off x="11268088" y="567656"/>
            <a:ext cx="803669" cy="393898"/>
          </a:xfrm>
          <a:prstGeom prst="rect">
            <a:avLst/>
          </a:prstGeom>
        </p:spPr>
      </p:pic>
    </p:spTree>
    <p:extLst>
      <p:ext uri="{BB962C8B-B14F-4D97-AF65-F5344CB8AC3E}">
        <p14:creationId xmlns:p14="http://schemas.microsoft.com/office/powerpoint/2010/main" val="148322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smtClean="0"/>
              <a:t>Map Generator: Use Case</a:t>
            </a:r>
            <a:endParaRPr lang="en-US" dirty="0"/>
          </a:p>
        </p:txBody>
      </p:sp>
      <p:pic>
        <p:nvPicPr>
          <p:cNvPr id="8" name="mapGenerato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89820" y="1828456"/>
            <a:ext cx="8702180" cy="4894976"/>
          </a:xfrm>
          <a:prstGeom prst="rect">
            <a:avLst/>
          </a:prstGeom>
        </p:spPr>
      </p:pic>
      <p:sp>
        <p:nvSpPr>
          <p:cNvPr id="9" name="TextBox 8"/>
          <p:cNvSpPr txBox="1"/>
          <p:nvPr/>
        </p:nvSpPr>
        <p:spPr>
          <a:xfrm>
            <a:off x="0" y="2139193"/>
            <a:ext cx="3363985"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P</a:t>
            </a:r>
            <a:r>
              <a:rPr lang="en-US" sz="2400" dirty="0" smtClean="0"/>
              <a:t>owerful </a:t>
            </a:r>
            <a:r>
              <a:rPr lang="en-US" sz="2400" dirty="0" smtClean="0"/>
              <a:t>semantic understanding </a:t>
            </a:r>
            <a:endParaRPr lang="en-US" sz="2400" dirty="0" smtClean="0"/>
          </a:p>
          <a:p>
            <a:pPr marL="285750" indent="-285750">
              <a:buFont typeface="Arial" panose="020B0604020202020204" pitchFamily="34" charset="0"/>
              <a:buChar char="•"/>
            </a:pPr>
            <a:r>
              <a:rPr lang="en-US" sz="2400" dirty="0" smtClean="0"/>
              <a:t>Natural language commands for quick map creation.</a:t>
            </a:r>
          </a:p>
          <a:p>
            <a:pPr marL="285750" indent="-285750">
              <a:buFont typeface="Arial" panose="020B0604020202020204" pitchFamily="34" charset="0"/>
              <a:buChar char="•"/>
            </a:pPr>
            <a:r>
              <a:rPr lang="en-US" sz="2400" dirty="0" smtClean="0"/>
              <a:t>Long text </a:t>
            </a:r>
            <a:r>
              <a:rPr lang="en-US" sz="2400" dirty="0" smtClean="0"/>
              <a:t>commands for multiple modification units</a:t>
            </a:r>
          </a:p>
          <a:p>
            <a:pPr marL="285750" indent="-285750">
              <a:buFont typeface="Arial" panose="020B0604020202020204" pitchFamily="34" charset="0"/>
              <a:buChar char="•"/>
            </a:pPr>
            <a:r>
              <a:rPr lang="en-US" sz="2400" dirty="0" err="1" smtClean="0"/>
              <a:t>GenAI</a:t>
            </a:r>
            <a:r>
              <a:rPr lang="en-US" sz="2400" dirty="0" smtClean="0"/>
              <a:t>  capabilities</a:t>
            </a:r>
            <a:endParaRPr lang="en-US" sz="2400"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55" y="537800"/>
            <a:ext cx="948268" cy="418546"/>
          </a:xfrm>
          <a:prstGeom prst="rect">
            <a:avLst/>
          </a:prstGeom>
          <a:solidFill>
            <a:schemeClr val="bg1"/>
          </a:solidFill>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10289" t="22562" r="16225" b="27584"/>
          <a:stretch/>
        </p:blipFill>
        <p:spPr>
          <a:xfrm>
            <a:off x="11268088" y="567656"/>
            <a:ext cx="803669" cy="393898"/>
          </a:xfrm>
          <a:prstGeom prst="rect">
            <a:avLst/>
          </a:prstGeom>
        </p:spPr>
      </p:pic>
    </p:spTree>
    <p:extLst>
      <p:ext uri="{BB962C8B-B14F-4D97-AF65-F5344CB8AC3E}">
        <p14:creationId xmlns:p14="http://schemas.microsoft.com/office/powerpoint/2010/main" val="285003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Educational subjects 16x9">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Educational subjects presentation, chalkboard illustrations design (widescreen)</Template>
  <TotalTime>19958</TotalTime>
  <Words>1662</Words>
  <Application>Microsoft Office PowerPoint</Application>
  <PresentationFormat>Widescreen</PresentationFormat>
  <Paragraphs>169</Paragraphs>
  <Slides>18</Slides>
  <Notes>13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맑은 고딕</vt:lpstr>
      <vt:lpstr>微软雅黑</vt:lpstr>
      <vt:lpstr>宋体</vt:lpstr>
      <vt:lpstr>Arial</vt:lpstr>
      <vt:lpstr>Calibri</vt:lpstr>
      <vt:lpstr>Helvetica Neue</vt:lpstr>
      <vt:lpstr>Wingdings</vt:lpstr>
      <vt:lpstr>Educational subjects 16x9</vt:lpstr>
      <vt:lpstr>Large Language Models For Map Generation: Nigerian Geoscience</vt:lpstr>
      <vt:lpstr>OUTLINE</vt:lpstr>
      <vt:lpstr>INTRODUCTION</vt:lpstr>
      <vt:lpstr>THE NEED FOR AI INTEGRATION</vt:lpstr>
      <vt:lpstr>Traditional Mapping Software</vt:lpstr>
      <vt:lpstr>PowerPoint Presentation</vt:lpstr>
      <vt:lpstr>PowerPoint Presentation</vt:lpstr>
      <vt:lpstr>Map Generator – The End Product</vt:lpstr>
      <vt:lpstr>Map Generator: Use Case</vt:lpstr>
      <vt:lpstr>Map Generator – Final Output</vt:lpstr>
      <vt:lpstr>PowerPoint Presentation</vt:lpstr>
      <vt:lpstr>Benefits of the Map Generator</vt:lpstr>
      <vt:lpstr>Georeferencing and Point Extraction</vt:lpstr>
      <vt:lpstr>Other Functions - GeoGPT</vt:lpstr>
      <vt:lpstr>How Can GeoGPt and the Map Generator Improve</vt:lpstr>
      <vt:lpstr>CONCLUSION</vt:lpstr>
      <vt:lpstr>APPRECIATION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DDE Platform and the Future of LLMs in Nigerian Geoscience</dc:title>
  <dc:creator>Shadrach sheriff</dc:creator>
  <cp:lastModifiedBy>PC</cp:lastModifiedBy>
  <cp:revision>146</cp:revision>
  <dcterms:created xsi:type="dcterms:W3CDTF">2024-08-01T10:16:14Z</dcterms:created>
  <dcterms:modified xsi:type="dcterms:W3CDTF">2024-08-30T02:22:25Z</dcterms:modified>
</cp:coreProperties>
</file>